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sldIdLst>
    <p:sldId id="328" r:id="rId2"/>
    <p:sldId id="295" r:id="rId3"/>
    <p:sldId id="313" r:id="rId4"/>
    <p:sldId id="316" r:id="rId5"/>
    <p:sldId id="318" r:id="rId6"/>
    <p:sldId id="326" r:id="rId7"/>
    <p:sldId id="323" r:id="rId8"/>
    <p:sldId id="314" r:id="rId9"/>
    <p:sldId id="322" r:id="rId10"/>
    <p:sldId id="329" r:id="rId11"/>
    <p:sldId id="321" r:id="rId12"/>
    <p:sldId id="315" r:id="rId13"/>
    <p:sldId id="330" r:id="rId14"/>
    <p:sldId id="332" r:id="rId15"/>
    <p:sldId id="331" r:id="rId16"/>
    <p:sldId id="333" r:id="rId17"/>
    <p:sldId id="334" r:id="rId18"/>
    <p:sldId id="305" r:id="rId19"/>
    <p:sldId id="335" r:id="rId20"/>
    <p:sldId id="336" r:id="rId21"/>
    <p:sldId id="337" r:id="rId22"/>
    <p:sldId id="306" r:id="rId23"/>
    <p:sldId id="309" r:id="rId24"/>
    <p:sldId id="311" r:id="rId25"/>
    <p:sldId id="310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tamaran" panose="020B0604020202020204" charset="0"/>
      <p:regular r:id="rId32"/>
      <p:bold r:id="rId33"/>
    </p:embeddedFont>
    <p:embeddedFont>
      <p:font typeface="Catamaran Thin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0FA32902-CD2A-49A0-8C1E-D6D55D7080EE}">
          <p14:sldIdLst>
            <p14:sldId id="328"/>
            <p14:sldId id="295"/>
            <p14:sldId id="313"/>
            <p14:sldId id="316"/>
            <p14:sldId id="318"/>
            <p14:sldId id="326"/>
            <p14:sldId id="323"/>
            <p14:sldId id="314"/>
            <p14:sldId id="322"/>
            <p14:sldId id="329"/>
            <p14:sldId id="321"/>
            <p14:sldId id="315"/>
            <p14:sldId id="330"/>
            <p14:sldId id="332"/>
            <p14:sldId id="331"/>
            <p14:sldId id="333"/>
            <p14:sldId id="334"/>
            <p14:sldId id="305"/>
            <p14:sldId id="335"/>
            <p14:sldId id="336"/>
            <p14:sldId id="337"/>
            <p14:sldId id="306"/>
            <p14:sldId id="309"/>
            <p14:sldId id="311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B1F5EB"/>
    <a:srgbClr val="6DDD3B"/>
    <a:srgbClr val="FF3300"/>
    <a:srgbClr val="FF0000"/>
    <a:srgbClr val="125DC0"/>
    <a:srgbClr val="1051A8"/>
    <a:srgbClr val="FFC229"/>
    <a:srgbClr val="43FF98"/>
    <a:srgbClr val="809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778BD7-CB1E-45C7-9444-F9178D188997}">
  <a:tblStyle styleId="{31778BD7-CB1E-45C7-9444-F9178D1889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A729D15-B007-41AA-B28D-3FF0FDEF818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4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DDD3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26E-457A-8956-DE9B8B5AECE4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26E-457A-8956-DE9B8B5AECE4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26E-457A-8956-DE9B8B5AECE4}"/>
              </c:ext>
            </c:extLst>
          </c:dPt>
          <c:cat>
            <c:strRef>
              <c:f>Foglio1!$A$2:$A$4</c:f>
              <c:strCache>
                <c:ptCount val="3"/>
                <c:pt idx="0">
                  <c:v>Valutazioni ed utilizzo</c:v>
                </c:pt>
                <c:pt idx="1">
                  <c:v>Info content-based</c:v>
                </c:pt>
                <c:pt idx="2">
                  <c:v>Segnali audio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8</c:v>
                </c:pt>
                <c:pt idx="1">
                  <c:v>4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6E-457A-8956-DE9B8B5AEC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0109839"/>
        <c:axId val="60110255"/>
      </c:barChart>
      <c:catAx>
        <c:axId val="601098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0110255"/>
        <c:crosses val="autoZero"/>
        <c:auto val="1"/>
        <c:lblAlgn val="ctr"/>
        <c:lblOffset val="100"/>
        <c:noMultiLvlLbl val="0"/>
      </c:catAx>
      <c:valAx>
        <c:axId val="601102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0109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0 Emozioni Suggerite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Foglio1!$A$2:$A$4</c:f>
              <c:strCache>
                <c:ptCount val="3"/>
                <c:pt idx="0">
                  <c:v>Classificazioni Corrette</c:v>
                </c:pt>
                <c:pt idx="1">
                  <c:v>Accuratezza %</c:v>
                </c:pt>
                <c:pt idx="2">
                  <c:v>Media Differenza Errore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22.34</c:v>
                </c:pt>
                <c:pt idx="1">
                  <c:v>45</c:v>
                </c:pt>
                <c:pt idx="2">
                  <c:v>44.62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00-4F72-94ED-46DA32254F0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10 Emozioni Suggerite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Foglio1!$A$2:$A$4</c:f>
              <c:strCache>
                <c:ptCount val="3"/>
                <c:pt idx="0">
                  <c:v>Classificazioni Corrette</c:v>
                </c:pt>
                <c:pt idx="1">
                  <c:v>Accuratezza %</c:v>
                </c:pt>
                <c:pt idx="2">
                  <c:v>Media Differenza Errore</c:v>
                </c:pt>
              </c:strCache>
            </c:strRef>
          </c:cat>
          <c:val>
            <c:numRef>
              <c:f>Foglio1!$C$2:$C$4</c:f>
              <c:numCache>
                <c:formatCode>General</c:formatCode>
                <c:ptCount val="3"/>
                <c:pt idx="0">
                  <c:v>31.33</c:v>
                </c:pt>
                <c:pt idx="1">
                  <c:v>63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00-4F72-94ED-46DA32254F0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20 Emozioni Suggerite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Foglio1!$A$2:$A$4</c:f>
              <c:strCache>
                <c:ptCount val="3"/>
                <c:pt idx="0">
                  <c:v>Classificazioni Corrette</c:v>
                </c:pt>
                <c:pt idx="1">
                  <c:v>Accuratezza %</c:v>
                </c:pt>
                <c:pt idx="2">
                  <c:v>Media Differenza Errore</c:v>
                </c:pt>
              </c:strCache>
            </c:strRef>
          </c:cat>
          <c:val>
            <c:numRef>
              <c:f>Foglio1!$D$2:$D$4</c:f>
              <c:numCache>
                <c:formatCode>General</c:formatCode>
                <c:ptCount val="3"/>
                <c:pt idx="0">
                  <c:v>38</c:v>
                </c:pt>
                <c:pt idx="1">
                  <c:v>76</c:v>
                </c:pt>
                <c:pt idx="2">
                  <c:v>30.51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00-4F72-94ED-46DA32254F0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27256624"/>
        <c:axId val="527253296"/>
      </c:barChart>
      <c:catAx>
        <c:axId val="527256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27253296"/>
        <c:crosses val="autoZero"/>
        <c:auto val="1"/>
        <c:lblAlgn val="ctr"/>
        <c:lblOffset val="100"/>
        <c:noMultiLvlLbl val="0"/>
      </c:catAx>
      <c:valAx>
        <c:axId val="5272532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27256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c897f1b33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c897f1b33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810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606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61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15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a902fc3460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a902fc3460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01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082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189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870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38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503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45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1241875" y="1933200"/>
            <a:ext cx="6660300" cy="24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▹"/>
              <a:defRPr sz="3000"/>
            </a:lvl1pPr>
            <a:lvl2pPr marL="914400" lvl="1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▸"/>
              <a:defRPr sz="3000"/>
            </a:lvl2pPr>
            <a:lvl3pPr marL="1371600" lvl="2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20" name="Google Shape;120;p4"/>
          <p:cNvSpPr txBox="1"/>
          <p:nvPr/>
        </p:nvSpPr>
        <p:spPr>
          <a:xfrm>
            <a:off x="3593400" y="1086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endParaRPr sz="96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1" name="Google Shape;121;p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122" name="Google Shape;122;p4"/>
          <p:cNvGrpSpPr/>
          <p:nvPr/>
        </p:nvGrpSpPr>
        <p:grpSpPr>
          <a:xfrm>
            <a:off x="218" y="260336"/>
            <a:ext cx="9143345" cy="1231682"/>
            <a:chOff x="218" y="898161"/>
            <a:chExt cx="9143345" cy="1231682"/>
          </a:xfrm>
        </p:grpSpPr>
        <p:sp>
          <p:nvSpPr>
            <p:cNvPr id="123" name="Google Shape;123;p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4"/>
          <p:cNvGrpSpPr/>
          <p:nvPr/>
        </p:nvGrpSpPr>
        <p:grpSpPr>
          <a:xfrm>
            <a:off x="138350" y="260325"/>
            <a:ext cx="8847940" cy="1250750"/>
            <a:chOff x="138350" y="260325"/>
            <a:chExt cx="8847940" cy="1250750"/>
          </a:xfrm>
        </p:grpSpPr>
        <p:sp>
          <p:nvSpPr>
            <p:cNvPr id="169" name="Google Shape;169;p4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580" name="Google Shape;580;p10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581" name="Google Shape;581;p10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0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0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0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0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0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0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0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0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0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0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0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0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0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0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0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0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0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0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0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0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0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0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0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10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627" name="Google Shape;627;p10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0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0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0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0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0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0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0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0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0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0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0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0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0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0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0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0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0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0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0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0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dk1"/>
            </a:gs>
            <a:gs pos="49000">
              <a:schemeClr val="dk2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65" name="Google Shape;65;p3"/>
            <p:cNvSpPr/>
            <p:nvPr/>
          </p:nvSpPr>
          <p:spPr>
            <a:xfrm>
              <a:off x="387953" y="3203434"/>
              <a:ext cx="1506902" cy="1046402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5961" y="3203339"/>
              <a:ext cx="1387697" cy="1027233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64296" y="3203434"/>
              <a:ext cx="852487" cy="485578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894904" y="2489983"/>
              <a:ext cx="963930" cy="713456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316783" y="2071853"/>
              <a:ext cx="1372123" cy="1131588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688907" y="3203434"/>
              <a:ext cx="785813" cy="342887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6347555" y="3203434"/>
              <a:ext cx="987313" cy="485530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433316" y="3203434"/>
              <a:ext cx="1359026" cy="913651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474719" y="2357234"/>
              <a:ext cx="958596" cy="846206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792342" y="2975558"/>
              <a:ext cx="530066" cy="227878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0" y="2737741"/>
              <a:ext cx="464201" cy="465648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765190" y="3203434"/>
              <a:ext cx="378809" cy="485483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894904" y="2489983"/>
              <a:ext cx="794003" cy="713456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88756" y="3203434"/>
              <a:ext cx="940450" cy="428073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514492" y="2394856"/>
              <a:ext cx="629507" cy="808583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876675" y="2014492"/>
              <a:ext cx="1398460" cy="1189045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0" y="2918101"/>
              <a:ext cx="387952" cy="285382"/>
            </a:xfrm>
            <a:custGeom>
              <a:avLst/>
              <a:gdLst/>
              <a:ahLst/>
              <a:cxnLst/>
              <a:rect l="l" t="t" r="r" b="b"/>
              <a:pathLst>
                <a:path w="517270" h="380509" extrusionOk="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229207" y="2252166"/>
              <a:ext cx="1366075" cy="951274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43679" y="1786473"/>
              <a:ext cx="1421463" cy="1416970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29350" y="3129663"/>
              <a:ext cx="93202" cy="73771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7595330" y="3203434"/>
              <a:ext cx="919163" cy="285382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858547" y="3202435"/>
              <a:ext cx="1012412" cy="474733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0" y="1968308"/>
              <a:ext cx="9144000" cy="2220131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3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90" name="Google Shape;90;p3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91" name="Google Shape;91;p3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8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430" name="Google Shape;430;p8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8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8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8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8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8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8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477" name="Google Shape;477;p8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478" name="Google Shape;478;p8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43577"/>
            </a:gs>
            <a:gs pos="21000">
              <a:srgbClr val="062550"/>
            </a:gs>
            <a:gs pos="6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49" r:id="rId3"/>
    <p:sldLayoutId id="2147483654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AED8C297-1471-418C-BFA3-5F4368FE7F14}"/>
              </a:ext>
            </a:extLst>
          </p:cNvPr>
          <p:cNvSpPr txBox="1"/>
          <p:nvPr/>
        </p:nvSpPr>
        <p:spPr>
          <a:xfrm>
            <a:off x="2067484" y="-155702"/>
            <a:ext cx="500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it-IT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r>
              <a:rPr lang="it-IT" sz="1800" b="1" i="0" u="none" strike="noStrike" baseline="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Università degli Studi di Milano - Bicocca</a:t>
            </a:r>
            <a:endParaRPr lang="it-IT" b="1" dirty="0">
              <a:solidFill>
                <a:schemeClr val="tx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26B4385-658E-B791-08A1-91C4329FF498}"/>
              </a:ext>
            </a:extLst>
          </p:cNvPr>
          <p:cNvSpPr txBox="1"/>
          <p:nvPr/>
        </p:nvSpPr>
        <p:spPr>
          <a:xfrm>
            <a:off x="1693487" y="490629"/>
            <a:ext cx="5757023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Dipartimento di Informatica, Sistemistica e Comunicazione</a:t>
            </a:r>
            <a:endParaRPr lang="it-IT" sz="1200" dirty="0">
              <a:solidFill>
                <a:schemeClr val="tx1">
                  <a:lumMod val="85000"/>
                </a:schemeClr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it-IT" sz="14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Corso di Laurea Magistrale in Informatica</a:t>
            </a:r>
            <a:endParaRPr lang="it-IT" sz="1200" dirty="0">
              <a:solidFill>
                <a:schemeClr val="tx1">
                  <a:lumMod val="85000"/>
                </a:schemeClr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F153699-654B-8E1B-DFF2-C956CE41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2" y="60348"/>
            <a:ext cx="1420526" cy="14205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139E852-457A-6029-BF11-B0EED62562D3}"/>
              </a:ext>
            </a:extLst>
          </p:cNvPr>
          <p:cNvSpPr txBox="1"/>
          <p:nvPr/>
        </p:nvSpPr>
        <p:spPr>
          <a:xfrm>
            <a:off x="642659" y="1713590"/>
            <a:ext cx="8756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 Fine-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Tuned</a:t>
            </a:r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Playlist 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Recommender</a:t>
            </a:r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Emotions</a:t>
            </a:r>
            <a:endParaRPr lang="it-IT" sz="2000" dirty="0">
              <a:solidFill>
                <a:schemeClr val="tx1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35A1E02-C323-0381-CC97-38AC2CD7D01F}"/>
              </a:ext>
            </a:extLst>
          </p:cNvPr>
          <p:cNvSpPr txBox="1"/>
          <p:nvPr/>
        </p:nvSpPr>
        <p:spPr>
          <a:xfrm>
            <a:off x="642659" y="2637944"/>
            <a:ext cx="34331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Relatore</a:t>
            </a:r>
            <a:r>
              <a:rPr lang="it-IT" sz="13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it-IT" sz="13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Prof.ssa Francesca Gasparini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27025F3-5FF8-0226-D7A5-683E9614F54B}"/>
              </a:ext>
            </a:extLst>
          </p:cNvPr>
          <p:cNvSpPr txBox="1"/>
          <p:nvPr/>
        </p:nvSpPr>
        <p:spPr>
          <a:xfrm>
            <a:off x="5484537" y="2637944"/>
            <a:ext cx="318395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300" b="1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Tesi di Laurea Magistrale di:</a:t>
            </a:r>
          </a:p>
          <a:p>
            <a:pPr algn="r"/>
            <a:r>
              <a:rPr lang="it-IT" sz="1300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Mattia Marchi</a:t>
            </a:r>
          </a:p>
          <a:p>
            <a:pPr algn="r"/>
            <a:r>
              <a:rPr lang="it-IT" sz="1300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Matricola 817587</a:t>
            </a:r>
          </a:p>
        </p:txBody>
      </p:sp>
    </p:spTree>
    <p:extLst>
      <p:ext uri="{BB962C8B-B14F-4D97-AF65-F5344CB8AC3E}">
        <p14:creationId xmlns:p14="http://schemas.microsoft.com/office/powerpoint/2010/main" val="872419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5D231E5-315B-5430-42C7-24ADFA439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10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494FB6-C19A-B303-645E-870A81F3E294}"/>
              </a:ext>
            </a:extLst>
          </p:cNvPr>
          <p:cNvSpPr txBox="1"/>
          <p:nvPr/>
        </p:nvSpPr>
        <p:spPr>
          <a:xfrm>
            <a:off x="1498600" y="0"/>
            <a:ext cx="614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Tipologie Sistemi di Raccomandazione Musicali che Utilizzano le Emozioni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D62D3D2-1926-1F09-D5EC-B328CC8B8DFD}"/>
              </a:ext>
            </a:extLst>
          </p:cNvPr>
          <p:cNvSpPr txBox="1"/>
          <p:nvPr/>
        </p:nvSpPr>
        <p:spPr>
          <a:xfrm>
            <a:off x="393700" y="1193800"/>
            <a:ext cx="2603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Contextual</a:t>
            </a:r>
            <a:r>
              <a:rPr lang="it-IT" b="1" dirty="0">
                <a:solidFill>
                  <a:schemeClr val="tx1"/>
                </a:solidFill>
              </a:rPr>
              <a:t> Text Information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Information </a:t>
            </a:r>
            <a:r>
              <a:rPr lang="it-IT" dirty="0" err="1">
                <a:solidFill>
                  <a:schemeClr val="tx1"/>
                </a:solidFill>
              </a:rPr>
              <a:t>Retrieval</a:t>
            </a:r>
            <a:r>
              <a:rPr lang="it-IT" dirty="0">
                <a:solidFill>
                  <a:schemeClr val="tx1"/>
                </a:solidFill>
              </a:rPr>
              <a:t> (IR)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Natural Language Processing (NLP)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Riconoscimento emozionale del testo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Documenti WEB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773633-F283-85DD-2856-A89A82C72047}"/>
              </a:ext>
            </a:extLst>
          </p:cNvPr>
          <p:cNvSpPr txBox="1"/>
          <p:nvPr/>
        </p:nvSpPr>
        <p:spPr>
          <a:xfrm>
            <a:off x="2997200" y="1187450"/>
            <a:ext cx="2603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Content-</a:t>
            </a:r>
            <a:r>
              <a:rPr lang="it-IT" b="1" dirty="0" err="1">
                <a:solidFill>
                  <a:schemeClr val="tx1"/>
                </a:solidFill>
              </a:rPr>
              <a:t>Based</a:t>
            </a:r>
            <a:r>
              <a:rPr lang="it-IT" b="1" dirty="0">
                <a:solidFill>
                  <a:schemeClr val="tx1"/>
                </a:solidFill>
              </a:rPr>
              <a:t> Audio Analysis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Machine e Deep Learning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Utilizzo di feature audio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Utilizzo di CNN applicate a spettrogrammi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145C19-4C5A-7187-D248-4A25C67F6EDB}"/>
              </a:ext>
            </a:extLst>
          </p:cNvPr>
          <p:cNvSpPr txBox="1"/>
          <p:nvPr/>
        </p:nvSpPr>
        <p:spPr>
          <a:xfrm>
            <a:off x="5600700" y="1193800"/>
            <a:ext cx="26035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Sistemi Ibridi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Utilizzo di informazioni sia testuali che </a:t>
            </a:r>
            <a:r>
              <a:rPr lang="it-IT" dirty="0" err="1">
                <a:solidFill>
                  <a:schemeClr val="tx1"/>
                </a:solidFill>
              </a:rPr>
              <a:t>content-based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Necessità di avere accesso a diverse tipologie di feature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>
              <a:buClr>
                <a:schemeClr val="accent1">
                  <a:lumMod val="40000"/>
                  <a:lumOff val="60000"/>
                </a:schemeClr>
              </a:buClr>
            </a:pP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E645CCB-AF7D-B080-E0F4-D80112DCC448}"/>
              </a:ext>
            </a:extLst>
          </p:cNvPr>
          <p:cNvCxnSpPr>
            <a:cxnSpLocks/>
          </p:cNvCxnSpPr>
          <p:nvPr/>
        </p:nvCxnSpPr>
        <p:spPr>
          <a:xfrm>
            <a:off x="2997200" y="1073150"/>
            <a:ext cx="0" cy="342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77AA773-5584-3985-1D77-F2E0F5A9E2C6}"/>
              </a:ext>
            </a:extLst>
          </p:cNvPr>
          <p:cNvCxnSpPr>
            <a:cxnSpLocks/>
          </p:cNvCxnSpPr>
          <p:nvPr/>
        </p:nvCxnSpPr>
        <p:spPr>
          <a:xfrm>
            <a:off x="5537200" y="1073150"/>
            <a:ext cx="0" cy="342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40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739" name="Google Shape;739;p17"/>
          <p:cNvSpPr txBox="1">
            <a:spLocks noGrp="1"/>
          </p:cNvSpPr>
          <p:nvPr>
            <p:ph type="title" idx="4294967295"/>
          </p:nvPr>
        </p:nvSpPr>
        <p:spPr>
          <a:xfrm>
            <a:off x="1515775" y="0"/>
            <a:ext cx="6661150" cy="3968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Difficoltà legate ai sistemi di raccomandazione</a:t>
            </a:r>
            <a:endParaRPr dirty="0">
              <a:latin typeface="+mj-lt"/>
            </a:endParaRPr>
          </a:p>
        </p:txBody>
      </p:sp>
      <p:sp>
        <p:nvSpPr>
          <p:cNvPr id="740" name="Google Shape;740;p17"/>
          <p:cNvSpPr txBox="1">
            <a:spLocks noGrp="1"/>
          </p:cNvSpPr>
          <p:nvPr>
            <p:ph type="body" idx="4294967295"/>
          </p:nvPr>
        </p:nvSpPr>
        <p:spPr>
          <a:xfrm>
            <a:off x="169333" y="1441999"/>
            <a:ext cx="3925888" cy="297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b="1" dirty="0"/>
              <a:t>Sparsity problem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b="1" dirty="0"/>
              <a:t>Cold Start</a:t>
            </a:r>
          </a:p>
          <a:p>
            <a:pPr lvl="1">
              <a:spcBef>
                <a:spcPts val="0"/>
              </a:spcBef>
              <a:buChar char="▹"/>
            </a:pPr>
            <a:r>
              <a:rPr lang="en" dirty="0"/>
              <a:t>New User Problem </a:t>
            </a:r>
          </a:p>
          <a:p>
            <a:pPr lvl="1">
              <a:spcBef>
                <a:spcPts val="0"/>
              </a:spcBef>
              <a:buChar char="▹"/>
            </a:pPr>
            <a:r>
              <a:rPr lang="it-IT" dirty="0"/>
              <a:t>N</a:t>
            </a:r>
            <a:r>
              <a:rPr lang="en" dirty="0"/>
              <a:t>ew Item Problem</a:t>
            </a:r>
          </a:p>
        </p:txBody>
      </p:sp>
      <p:graphicFrame>
        <p:nvGraphicFramePr>
          <p:cNvPr id="10" name="Google Shape;822;p24">
            <a:extLst>
              <a:ext uri="{FF2B5EF4-FFF2-40B4-BE49-F238E27FC236}">
                <a16:creationId xmlns:a16="http://schemas.microsoft.com/office/drawing/2014/main" id="{2CB3B702-CCC4-448D-9448-962CD0FBD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0881914"/>
              </p:ext>
            </p:extLst>
          </p:nvPr>
        </p:nvGraphicFramePr>
        <p:xfrm>
          <a:off x="5201971" y="951574"/>
          <a:ext cx="3772696" cy="3396688"/>
        </p:xfrm>
        <a:graphic>
          <a:graphicData uri="http://schemas.openxmlformats.org/drawingml/2006/table">
            <a:tbl>
              <a:tblPr>
                <a:noFill/>
                <a:tableStyleId>{31778BD7-CB1E-45C7-9444-F9178D188997}</a:tableStyleId>
              </a:tblPr>
              <a:tblGrid>
                <a:gridCol w="94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31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5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Item A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Item B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New Item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1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4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2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3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4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286915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5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227051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6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4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129094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New User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588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25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775855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FC229"/>
                </a:solidFill>
              </a:rPr>
              <a:t>3.</a:t>
            </a:r>
            <a:endParaRPr dirty="0">
              <a:solidFill>
                <a:srgbClr val="FFC22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Descrizione dei Modelli MER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214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9173376-74CF-100A-DD93-994EF522B4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13</a:t>
            </a:fld>
            <a:endParaRPr lang="it-IT"/>
          </a:p>
        </p:txBody>
      </p:sp>
      <p:cxnSp>
        <p:nvCxnSpPr>
          <p:cNvPr id="3" name="Google Shape;1200;p38">
            <a:extLst>
              <a:ext uri="{FF2B5EF4-FFF2-40B4-BE49-F238E27FC236}">
                <a16:creationId xmlns:a16="http://schemas.microsoft.com/office/drawing/2014/main" id="{749867BB-CC2F-96D5-5AEF-7208544104DF}"/>
              </a:ext>
            </a:extLst>
          </p:cNvPr>
          <p:cNvCxnSpPr/>
          <p:nvPr/>
        </p:nvCxnSpPr>
        <p:spPr>
          <a:xfrm rot="10800000">
            <a:off x="7382903" y="1568520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" name="Google Shape;1200;p38">
            <a:extLst>
              <a:ext uri="{FF2B5EF4-FFF2-40B4-BE49-F238E27FC236}">
                <a16:creationId xmlns:a16="http://schemas.microsoft.com/office/drawing/2014/main" id="{A9AC5B94-41CC-591F-442B-A16807E65534}"/>
              </a:ext>
            </a:extLst>
          </p:cNvPr>
          <p:cNvCxnSpPr/>
          <p:nvPr/>
        </p:nvCxnSpPr>
        <p:spPr>
          <a:xfrm rot="10800000">
            <a:off x="5733596" y="2407347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" name="Google Shape;1200;p38">
            <a:extLst>
              <a:ext uri="{FF2B5EF4-FFF2-40B4-BE49-F238E27FC236}">
                <a16:creationId xmlns:a16="http://schemas.microsoft.com/office/drawing/2014/main" id="{FF8190B4-89A8-F66A-22D3-101EB2589DB9}"/>
              </a:ext>
            </a:extLst>
          </p:cNvPr>
          <p:cNvCxnSpPr>
            <a:cxnSpLocks/>
          </p:cNvCxnSpPr>
          <p:nvPr/>
        </p:nvCxnSpPr>
        <p:spPr>
          <a:xfrm flipV="1">
            <a:off x="4231323" y="1817820"/>
            <a:ext cx="0" cy="249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" name="Google Shape;1200;p38">
            <a:extLst>
              <a:ext uri="{FF2B5EF4-FFF2-40B4-BE49-F238E27FC236}">
                <a16:creationId xmlns:a16="http://schemas.microsoft.com/office/drawing/2014/main" id="{E7682289-55DD-5B9F-6621-EFFCA2FA7E80}"/>
              </a:ext>
            </a:extLst>
          </p:cNvPr>
          <p:cNvCxnSpPr/>
          <p:nvPr/>
        </p:nvCxnSpPr>
        <p:spPr>
          <a:xfrm rot="10800000">
            <a:off x="2724257" y="240734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187;p38">
            <a:extLst>
              <a:ext uri="{FF2B5EF4-FFF2-40B4-BE49-F238E27FC236}">
                <a16:creationId xmlns:a16="http://schemas.microsoft.com/office/drawing/2014/main" id="{909BA224-4542-1255-CE3A-C881AD53E3BA}"/>
              </a:ext>
            </a:extLst>
          </p:cNvPr>
          <p:cNvSpPr/>
          <p:nvPr/>
        </p:nvSpPr>
        <p:spPr>
          <a:xfrm>
            <a:off x="6600352" y="2029427"/>
            <a:ext cx="1989697" cy="428257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	5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" name="Google Shape;1190;p38">
            <a:extLst>
              <a:ext uri="{FF2B5EF4-FFF2-40B4-BE49-F238E27FC236}">
                <a16:creationId xmlns:a16="http://schemas.microsoft.com/office/drawing/2014/main" id="{153E425E-69F8-DB0F-AA7C-6D5C8BF1659B}"/>
              </a:ext>
            </a:extLst>
          </p:cNvPr>
          <p:cNvSpPr/>
          <p:nvPr/>
        </p:nvSpPr>
        <p:spPr>
          <a:xfrm>
            <a:off x="5013875" y="2030646"/>
            <a:ext cx="2097922" cy="428113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	4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" name="Google Shape;1183;p38">
            <a:extLst>
              <a:ext uri="{FF2B5EF4-FFF2-40B4-BE49-F238E27FC236}">
                <a16:creationId xmlns:a16="http://schemas.microsoft.com/office/drawing/2014/main" id="{DB3D66B5-AD1F-AAA0-AEEA-44694846A55D}"/>
              </a:ext>
            </a:extLst>
          </p:cNvPr>
          <p:cNvSpPr txBox="1">
            <a:spLocks/>
          </p:cNvSpPr>
          <p:nvPr/>
        </p:nvSpPr>
        <p:spPr>
          <a:xfrm>
            <a:off x="1241850" y="-87088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PIPELINE DI LAVORO</a:t>
            </a:r>
          </a:p>
        </p:txBody>
      </p:sp>
      <p:sp>
        <p:nvSpPr>
          <p:cNvPr id="12" name="Google Shape;1184;p38">
            <a:extLst>
              <a:ext uri="{FF2B5EF4-FFF2-40B4-BE49-F238E27FC236}">
                <a16:creationId xmlns:a16="http://schemas.microsoft.com/office/drawing/2014/main" id="{1FE81E81-FDBD-3EB4-BDEF-56BD9F99C5D8}"/>
              </a:ext>
            </a:extLst>
          </p:cNvPr>
          <p:cNvSpPr txBox="1">
            <a:spLocks/>
          </p:cNvSpPr>
          <p:nvPr/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cxnSp>
        <p:nvCxnSpPr>
          <p:cNvPr id="14" name="Google Shape;1198;p38">
            <a:extLst>
              <a:ext uri="{FF2B5EF4-FFF2-40B4-BE49-F238E27FC236}">
                <a16:creationId xmlns:a16="http://schemas.microsoft.com/office/drawing/2014/main" id="{9F3475F5-18B9-F17B-90FF-CBF8B6516252}"/>
              </a:ext>
            </a:extLst>
          </p:cNvPr>
          <p:cNvCxnSpPr/>
          <p:nvPr/>
        </p:nvCxnSpPr>
        <p:spPr>
          <a:xfrm rot="10800000">
            <a:off x="750947" y="161943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542B7D1-67ED-B1CB-2853-3E091D708093}"/>
              </a:ext>
            </a:extLst>
          </p:cNvPr>
          <p:cNvSpPr txBox="1"/>
          <p:nvPr/>
        </p:nvSpPr>
        <p:spPr>
          <a:xfrm>
            <a:off x="365274" y="649102"/>
            <a:ext cx="1891681" cy="892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00" b="1" dirty="0">
                <a:solidFill>
                  <a:schemeClr val="tx1"/>
                </a:solidFill>
                <a:latin typeface="+mn-lt"/>
              </a:rPr>
              <a:t>Ricerca dei Dataset: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tx1"/>
                </a:solidFill>
                <a:latin typeface="+mn-lt"/>
                <a:cs typeface="Catamaran Thin"/>
              </a:rPr>
              <a:t>PMEmo</a:t>
            </a:r>
            <a:endParaRPr lang="it-IT" sz="1300" dirty="0">
              <a:solidFill>
                <a:schemeClr val="tx1"/>
              </a:solidFill>
              <a:latin typeface="+mn-lt"/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4Q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tx1"/>
                </a:solidFill>
                <a:latin typeface="+mn-lt"/>
                <a:cs typeface="Catamaran Thin"/>
              </a:rPr>
              <a:t>Emotify</a:t>
            </a:r>
            <a:endParaRPr lang="it-IT" sz="1300" dirty="0">
              <a:solidFill>
                <a:schemeClr val="tx1"/>
              </a:solidFill>
              <a:latin typeface="+mn-lt"/>
              <a:cs typeface="Catamaran Thin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9B0C668-16BB-52D7-6880-9C98E726E22C}"/>
              </a:ext>
            </a:extLst>
          </p:cNvPr>
          <p:cNvSpPr txBox="1"/>
          <p:nvPr/>
        </p:nvSpPr>
        <p:spPr>
          <a:xfrm>
            <a:off x="2463573" y="2976519"/>
            <a:ext cx="2382777" cy="14927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/>
                </a:solidFill>
                <a:latin typeface="+mn-lt"/>
                <a:cs typeface="Catamaran Thin"/>
              </a:rPr>
              <a:t>Data </a:t>
            </a:r>
            <a:r>
              <a:rPr lang="it-IT" sz="1300" b="1" dirty="0" err="1">
                <a:solidFill>
                  <a:schemeClr val="tx1"/>
                </a:solidFill>
                <a:latin typeface="+mn-lt"/>
                <a:cs typeface="Catamaran Thin"/>
              </a:rPr>
              <a:t>Preprocessing</a:t>
            </a:r>
            <a:r>
              <a:rPr lang="it-IT" sz="1300" b="1" dirty="0">
                <a:solidFill>
                  <a:schemeClr val="tx1"/>
                </a:solidFill>
                <a:latin typeface="+mn-lt"/>
                <a:cs typeface="Catamaran Thin"/>
              </a:rPr>
              <a:t>:</a:t>
            </a:r>
          </a:p>
          <a:p>
            <a:endParaRPr lang="it-IT" sz="1300" b="1" dirty="0">
              <a:solidFill>
                <a:schemeClr val="tx1"/>
              </a:solidFill>
              <a:latin typeface="+mn-lt"/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Allineamento Etichette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Bilanciamento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Generazione Spettrogrammi di Mel</a:t>
            </a:r>
            <a:endParaRPr lang="it-IT" sz="1300" dirty="0">
              <a:solidFill>
                <a:schemeClr val="tx1"/>
              </a:solidFill>
              <a:latin typeface="Catamaran Thin"/>
              <a:cs typeface="Catamaran Thin"/>
            </a:endParaRPr>
          </a:p>
          <a:p>
            <a:endParaRPr lang="it-IT" sz="1300" b="1" dirty="0">
              <a:solidFill>
                <a:schemeClr val="tx1"/>
              </a:solidFill>
              <a:latin typeface="Catamaran Thin"/>
              <a:cs typeface="Catamaran Thin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18399C-1E3C-118C-1559-2E2BEAA6CCF4}"/>
              </a:ext>
            </a:extLst>
          </p:cNvPr>
          <p:cNvSpPr txBox="1"/>
          <p:nvPr/>
        </p:nvSpPr>
        <p:spPr>
          <a:xfrm>
            <a:off x="3225322" y="622964"/>
            <a:ext cx="2795286" cy="1092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 err="1">
                <a:solidFill>
                  <a:schemeClr val="tx1"/>
                </a:solidFill>
                <a:cs typeface="Catamaran Thin"/>
              </a:rPr>
              <a:t>Convolutional</a:t>
            </a:r>
            <a:r>
              <a:rPr lang="it-IT" sz="1300" b="1" dirty="0">
                <a:solidFill>
                  <a:schemeClr val="tx1"/>
                </a:solidFill>
                <a:cs typeface="Catamaran Thin"/>
              </a:rPr>
              <a:t> Neural Network</a:t>
            </a:r>
          </a:p>
          <a:p>
            <a:endParaRPr lang="it-IT" sz="1300" b="1" dirty="0">
              <a:solidFill>
                <a:schemeClr val="tx1"/>
              </a:solidFill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Scelta architettura rete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Addestramento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Valutazione Risultati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E3EC93-58CF-93AD-5C41-18F13CDFCF5A}"/>
              </a:ext>
            </a:extLst>
          </p:cNvPr>
          <p:cNvSpPr txBox="1"/>
          <p:nvPr/>
        </p:nvSpPr>
        <p:spPr>
          <a:xfrm>
            <a:off x="5370595" y="2988318"/>
            <a:ext cx="2656580" cy="892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/>
                </a:solidFill>
                <a:cs typeface="Catamaran Thin"/>
              </a:rPr>
              <a:t>Long Short-</a:t>
            </a:r>
            <a:r>
              <a:rPr lang="it-IT" sz="1300" b="1" dirty="0" err="1">
                <a:solidFill>
                  <a:schemeClr val="tx1"/>
                </a:solidFill>
                <a:cs typeface="Catamaran Thin"/>
              </a:rPr>
              <a:t>Term</a:t>
            </a:r>
            <a:r>
              <a:rPr lang="it-IT" sz="1300" b="1" dirty="0">
                <a:solidFill>
                  <a:schemeClr val="tx1"/>
                </a:solidFill>
                <a:cs typeface="Catamaran Thin"/>
              </a:rPr>
              <a:t> Memory</a:t>
            </a:r>
          </a:p>
          <a:p>
            <a:endParaRPr lang="it-IT" sz="1300" b="1" dirty="0">
              <a:solidFill>
                <a:schemeClr val="tx1"/>
              </a:solidFill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Addestramento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Valutazione</a:t>
            </a:r>
            <a:r>
              <a:rPr lang="it-IT" sz="1300" dirty="0">
                <a:solidFill>
                  <a:schemeClr val="tx1"/>
                </a:solidFill>
                <a:latin typeface="Catamaran Thin"/>
                <a:cs typeface="Catamaran Thin"/>
              </a:rPr>
              <a:t> Risultati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3B1D537-1050-ED16-E1FB-BA16EBE1B9BF}"/>
              </a:ext>
            </a:extLst>
          </p:cNvPr>
          <p:cNvSpPr txBox="1"/>
          <p:nvPr/>
        </p:nvSpPr>
        <p:spPr>
          <a:xfrm>
            <a:off x="6988976" y="1249430"/>
            <a:ext cx="1163842" cy="2923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/>
                </a:solidFill>
                <a:latin typeface="+mn-lt"/>
                <a:cs typeface="Catamaran Thin"/>
              </a:rPr>
              <a:t>User-Tuning</a:t>
            </a:r>
          </a:p>
        </p:txBody>
      </p:sp>
      <p:sp>
        <p:nvSpPr>
          <p:cNvPr id="9" name="Google Shape;1193;p38">
            <a:extLst>
              <a:ext uri="{FF2B5EF4-FFF2-40B4-BE49-F238E27FC236}">
                <a16:creationId xmlns:a16="http://schemas.microsoft.com/office/drawing/2014/main" id="{CD2A4432-9563-86FA-F1DC-FF626EA96A36}"/>
              </a:ext>
            </a:extLst>
          </p:cNvPr>
          <p:cNvSpPr/>
          <p:nvPr/>
        </p:nvSpPr>
        <p:spPr>
          <a:xfrm>
            <a:off x="3499304" y="2029323"/>
            <a:ext cx="1989700" cy="430655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	3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" name="Google Shape;1196;p38">
            <a:extLst>
              <a:ext uri="{FF2B5EF4-FFF2-40B4-BE49-F238E27FC236}">
                <a16:creationId xmlns:a16="http://schemas.microsoft.com/office/drawing/2014/main" id="{590BA6C7-5563-595C-91CB-DE3F74A43E17}"/>
              </a:ext>
            </a:extLst>
          </p:cNvPr>
          <p:cNvSpPr/>
          <p:nvPr/>
        </p:nvSpPr>
        <p:spPr>
          <a:xfrm>
            <a:off x="1995913" y="2031864"/>
            <a:ext cx="1906613" cy="428113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	2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" name="Google Shape;1197;p38">
            <a:extLst>
              <a:ext uri="{FF2B5EF4-FFF2-40B4-BE49-F238E27FC236}">
                <a16:creationId xmlns:a16="http://schemas.microsoft.com/office/drawing/2014/main" id="{24622D18-39CD-FB18-A36E-E33536E47769}"/>
              </a:ext>
            </a:extLst>
          </p:cNvPr>
          <p:cNvSpPr/>
          <p:nvPr/>
        </p:nvSpPr>
        <p:spPr>
          <a:xfrm>
            <a:off x="492533" y="2031863"/>
            <a:ext cx="1764422" cy="430408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dk1"/>
                </a:solidFill>
              </a:rPr>
              <a:t>1</a:t>
            </a:r>
            <a:endParaRPr sz="1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32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9" grpId="0" animBg="1"/>
      <p:bldP spid="10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5D231E5-315B-5430-42C7-24ADFA439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14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494FB6-C19A-B303-645E-870A81F3E294}"/>
              </a:ext>
            </a:extLst>
          </p:cNvPr>
          <p:cNvSpPr txBox="1"/>
          <p:nvPr/>
        </p:nvSpPr>
        <p:spPr>
          <a:xfrm>
            <a:off x="1498600" y="0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DIFFERENZE TRA DATASET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D62D3D2-1926-1F09-D5EC-B328CC8B8DFD}"/>
              </a:ext>
            </a:extLst>
          </p:cNvPr>
          <p:cNvSpPr txBox="1"/>
          <p:nvPr/>
        </p:nvSpPr>
        <p:spPr>
          <a:xfrm>
            <a:off x="361951" y="1193800"/>
            <a:ext cx="2603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PMEmo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algn="ctr"/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794 file audio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Lunghezza variabile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Annotazioni su spazio continuo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Estremamente sbilanciato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773633-F283-85DD-2856-A89A82C72047}"/>
              </a:ext>
            </a:extLst>
          </p:cNvPr>
          <p:cNvSpPr txBox="1"/>
          <p:nvPr/>
        </p:nvSpPr>
        <p:spPr>
          <a:xfrm>
            <a:off x="2997200" y="1187450"/>
            <a:ext cx="2603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4Q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900 file audio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30 secondi di durata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Annotazioni sui quadranti di Russell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Bilanciato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145C19-4C5A-7187-D248-4A25C67F6EDB}"/>
              </a:ext>
            </a:extLst>
          </p:cNvPr>
          <p:cNvSpPr txBox="1"/>
          <p:nvPr/>
        </p:nvSpPr>
        <p:spPr>
          <a:xfrm>
            <a:off x="5600700" y="1193800"/>
            <a:ext cx="26035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Sistemi Ibridi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400 file audio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60 secondi di durata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Annotazioni di emozioni categoriche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Estremamente sbilanciato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>
              <a:buClr>
                <a:schemeClr val="accent1">
                  <a:lumMod val="40000"/>
                  <a:lumOff val="60000"/>
                </a:schemeClr>
              </a:buClr>
            </a:pP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E645CCB-AF7D-B080-E0F4-D80112DCC448}"/>
              </a:ext>
            </a:extLst>
          </p:cNvPr>
          <p:cNvCxnSpPr>
            <a:cxnSpLocks/>
          </p:cNvCxnSpPr>
          <p:nvPr/>
        </p:nvCxnSpPr>
        <p:spPr>
          <a:xfrm>
            <a:off x="2997200" y="1073150"/>
            <a:ext cx="0" cy="342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77AA773-5584-3985-1D77-F2E0F5A9E2C6}"/>
              </a:ext>
            </a:extLst>
          </p:cNvPr>
          <p:cNvCxnSpPr>
            <a:cxnSpLocks/>
          </p:cNvCxnSpPr>
          <p:nvPr/>
        </p:nvCxnSpPr>
        <p:spPr>
          <a:xfrm>
            <a:off x="5537200" y="1073150"/>
            <a:ext cx="0" cy="342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496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9669036-4843-20AC-93AD-37E356059F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15</a:t>
            </a:fld>
            <a:endParaRPr lang="it-IT"/>
          </a:p>
        </p:txBody>
      </p:sp>
      <p:sp>
        <p:nvSpPr>
          <p:cNvPr id="11" name="Callout: freccia a destra 10">
            <a:extLst>
              <a:ext uri="{FF2B5EF4-FFF2-40B4-BE49-F238E27FC236}">
                <a16:creationId xmlns:a16="http://schemas.microsoft.com/office/drawing/2014/main" id="{AF7756D8-BF5B-E4BB-C2E7-4B3FA6E6A962}"/>
              </a:ext>
            </a:extLst>
          </p:cNvPr>
          <p:cNvSpPr/>
          <p:nvPr/>
        </p:nvSpPr>
        <p:spPr>
          <a:xfrm>
            <a:off x="952500" y="1689100"/>
            <a:ext cx="1892300" cy="1765300"/>
          </a:xfrm>
          <a:prstGeom prst="rightArrowCallout">
            <a:avLst/>
          </a:prstGeom>
          <a:solidFill>
            <a:schemeClr val="bg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Allineamento</a:t>
            </a:r>
          </a:p>
          <a:p>
            <a:pPr algn="ctr"/>
            <a:r>
              <a:rPr lang="it-IT" sz="1200" dirty="0"/>
              <a:t>Etichette</a:t>
            </a:r>
          </a:p>
        </p:txBody>
      </p:sp>
      <p:sp>
        <p:nvSpPr>
          <p:cNvPr id="12" name="Callout: freccia a destra 11">
            <a:extLst>
              <a:ext uri="{FF2B5EF4-FFF2-40B4-BE49-F238E27FC236}">
                <a16:creationId xmlns:a16="http://schemas.microsoft.com/office/drawing/2014/main" id="{840877D8-5896-7EED-4916-B02B2498E654}"/>
              </a:ext>
            </a:extLst>
          </p:cNvPr>
          <p:cNvSpPr/>
          <p:nvPr/>
        </p:nvSpPr>
        <p:spPr>
          <a:xfrm>
            <a:off x="2164050" y="1689100"/>
            <a:ext cx="1892300" cy="1765300"/>
          </a:xfrm>
          <a:prstGeom prst="rightArrow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Unione </a:t>
            </a:r>
          </a:p>
          <a:p>
            <a:pPr algn="ctr"/>
            <a:r>
              <a:rPr lang="it-IT" sz="1200" dirty="0"/>
              <a:t>Dataset</a:t>
            </a:r>
          </a:p>
        </p:txBody>
      </p:sp>
      <p:sp>
        <p:nvSpPr>
          <p:cNvPr id="13" name="Callout: freccia a destra 12">
            <a:extLst>
              <a:ext uri="{FF2B5EF4-FFF2-40B4-BE49-F238E27FC236}">
                <a16:creationId xmlns:a16="http://schemas.microsoft.com/office/drawing/2014/main" id="{AA4AEF63-7103-4592-FAFC-303F5655C4F9}"/>
              </a:ext>
            </a:extLst>
          </p:cNvPr>
          <p:cNvSpPr/>
          <p:nvPr/>
        </p:nvSpPr>
        <p:spPr>
          <a:xfrm>
            <a:off x="3375600" y="1689100"/>
            <a:ext cx="1892300" cy="1765300"/>
          </a:xfrm>
          <a:prstGeom prst="rightArrow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Bilanciamento</a:t>
            </a:r>
          </a:p>
        </p:txBody>
      </p:sp>
      <p:sp>
        <p:nvSpPr>
          <p:cNvPr id="14" name="Callout: freccia a destra 13">
            <a:extLst>
              <a:ext uri="{FF2B5EF4-FFF2-40B4-BE49-F238E27FC236}">
                <a16:creationId xmlns:a16="http://schemas.microsoft.com/office/drawing/2014/main" id="{16C9401E-2046-7357-B166-D1E8E6C45353}"/>
              </a:ext>
            </a:extLst>
          </p:cNvPr>
          <p:cNvSpPr/>
          <p:nvPr/>
        </p:nvSpPr>
        <p:spPr>
          <a:xfrm>
            <a:off x="4587150" y="1689100"/>
            <a:ext cx="1892300" cy="1765300"/>
          </a:xfrm>
          <a:prstGeom prst="rightArrowCallou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Generazione</a:t>
            </a:r>
          </a:p>
          <a:p>
            <a:pPr algn="ctr"/>
            <a:r>
              <a:rPr lang="it-IT" sz="1200" dirty="0"/>
              <a:t>Spettrogrammi di Mel</a:t>
            </a:r>
          </a:p>
        </p:txBody>
      </p:sp>
      <p:pic>
        <p:nvPicPr>
          <p:cNvPr id="16" name="Immagine 15" descr="Immagine che contiene testo, schermo, screenshot, cornice&#10;&#10;Descrizione generata automaticamente">
            <a:extLst>
              <a:ext uri="{FF2B5EF4-FFF2-40B4-BE49-F238E27FC236}">
                <a16:creationId xmlns:a16="http://schemas.microsoft.com/office/drawing/2014/main" id="{C67D54E9-B19A-1618-E0DC-05FAD673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197" y="2571750"/>
            <a:ext cx="850903" cy="850903"/>
          </a:xfrm>
          <a:prstGeom prst="rect">
            <a:avLst/>
          </a:prstGeom>
        </p:spPr>
      </p:pic>
      <p:pic>
        <p:nvPicPr>
          <p:cNvPr id="18" name="Immagine 17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85CBAC6E-EE88-485B-BB4E-46A3E5398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197" y="1720846"/>
            <a:ext cx="850904" cy="850904"/>
          </a:xfrm>
          <a:prstGeom prst="rect">
            <a:avLst/>
          </a:prstGeom>
        </p:spPr>
      </p:pic>
      <p:pic>
        <p:nvPicPr>
          <p:cNvPr id="20" name="Immagine 19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8C20DA3F-045A-7E3A-F963-C91668481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1720846"/>
            <a:ext cx="850904" cy="850904"/>
          </a:xfrm>
          <a:prstGeom prst="rect">
            <a:avLst/>
          </a:prstGeom>
        </p:spPr>
      </p:pic>
      <p:pic>
        <p:nvPicPr>
          <p:cNvPr id="22" name="Immagine 21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6168A824-EDF5-CF9A-9781-8F2C7A394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101" y="2571749"/>
            <a:ext cx="850903" cy="85090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70F86CB-8EA0-9960-D1B2-2D5B5D81697A}"/>
              </a:ext>
            </a:extLst>
          </p:cNvPr>
          <p:cNvSpPr txBox="1"/>
          <p:nvPr/>
        </p:nvSpPr>
        <p:spPr>
          <a:xfrm>
            <a:off x="1498600" y="0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13302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AF903B-1ADF-9B3C-AF5D-F8F6F259B5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16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46F6D-1F41-2295-B285-1AC8604875AA}"/>
              </a:ext>
            </a:extLst>
          </p:cNvPr>
          <p:cNvSpPr txBox="1"/>
          <p:nvPr/>
        </p:nvSpPr>
        <p:spPr>
          <a:xfrm>
            <a:off x="1498600" y="0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CONVOLUTIONAL NEURAL NETWORK</a:t>
            </a:r>
          </a:p>
        </p:txBody>
      </p:sp>
      <p:pic>
        <p:nvPicPr>
          <p:cNvPr id="2050" name="Picture 2" descr="MobileNet V3 — MMClassification 0.24.0 documentation">
            <a:extLst>
              <a:ext uri="{FF2B5EF4-FFF2-40B4-BE49-F238E27FC236}">
                <a16:creationId xmlns:a16="http://schemas.microsoft.com/office/drawing/2014/main" id="{A41FA301-3C46-F2A6-9175-FB482240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98" y="1946114"/>
            <a:ext cx="3966602" cy="15019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23F7A52-552C-B5D2-A7E2-124B31A30776}"/>
              </a:ext>
            </a:extLst>
          </p:cNvPr>
          <p:cNvSpPr txBox="1">
            <a:spLocks/>
          </p:cNvSpPr>
          <p:nvPr/>
        </p:nvSpPr>
        <p:spPr>
          <a:xfrm>
            <a:off x="504008" y="1682750"/>
            <a:ext cx="3541713" cy="21526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101600" indent="0">
              <a:buFont typeface="Catamaran Thin"/>
              <a:buNone/>
            </a:pPr>
            <a:endParaRPr lang="it-IT" sz="1600" b="1" dirty="0">
              <a:solidFill>
                <a:srgbClr val="FFC000"/>
              </a:solidFill>
              <a:latin typeface="+mn-lt"/>
            </a:endParaRP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Architettura</a:t>
            </a:r>
            <a:r>
              <a:rPr lang="it-IT" sz="1600" dirty="0">
                <a:solidFill>
                  <a:srgbClr val="FFC000"/>
                </a:solidFill>
                <a:latin typeface="+mn-lt"/>
              </a:rPr>
              <a:t>: </a:t>
            </a:r>
            <a:r>
              <a:rPr lang="it-IT" sz="1600" dirty="0">
                <a:latin typeface="+mn-lt"/>
              </a:rPr>
              <a:t>MobileNet V3</a:t>
            </a:r>
          </a:p>
          <a:p>
            <a:pPr marL="101600" indent="0">
              <a:buFont typeface="Catamaran Thin"/>
              <a:buNone/>
            </a:pPr>
            <a:endParaRPr lang="it-IT" sz="1600" dirty="0">
              <a:latin typeface="+mn-lt"/>
            </a:endParaRP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Addestramento</a:t>
            </a:r>
            <a:r>
              <a:rPr lang="it-IT" sz="1600" dirty="0">
                <a:latin typeface="+mn-lt"/>
              </a:rPr>
              <a:t>: Singolo Frame</a:t>
            </a:r>
          </a:p>
          <a:p>
            <a:pPr marL="101600" indent="0">
              <a:buFont typeface="Catamaran Thin"/>
              <a:buNone/>
            </a:pPr>
            <a:endParaRPr lang="it-IT" sz="1600" dirty="0">
              <a:latin typeface="+mn-lt"/>
            </a:endParaRP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Accuratezza: </a:t>
            </a:r>
            <a:r>
              <a:rPr lang="it-IT" sz="1600" dirty="0">
                <a:latin typeface="+mn-lt"/>
              </a:rPr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1180162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0CB12C1-1ED5-2570-779B-1759C75B5B2B}"/>
              </a:ext>
            </a:extLst>
          </p:cNvPr>
          <p:cNvSpPr/>
          <p:nvPr/>
        </p:nvSpPr>
        <p:spPr>
          <a:xfrm>
            <a:off x="598743" y="1485900"/>
            <a:ext cx="1880010" cy="13811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AF903B-1ADF-9B3C-AF5D-F8F6F259B5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46F6D-1F41-2295-B285-1AC8604875AA}"/>
              </a:ext>
            </a:extLst>
          </p:cNvPr>
          <p:cNvSpPr txBox="1"/>
          <p:nvPr/>
        </p:nvSpPr>
        <p:spPr>
          <a:xfrm>
            <a:off x="1498600" y="0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Long Short-</a:t>
            </a:r>
            <a:r>
              <a:rPr lang="it-IT" sz="2000" b="1" dirty="0" err="1">
                <a:solidFill>
                  <a:schemeClr val="tx1"/>
                </a:solidFill>
              </a:rPr>
              <a:t>Term</a:t>
            </a:r>
            <a:r>
              <a:rPr lang="it-IT" sz="2000" b="1" dirty="0">
                <a:solidFill>
                  <a:schemeClr val="tx1"/>
                </a:solidFill>
              </a:rPr>
              <a:t> Memory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16A63D-A117-D604-F28E-EE7277C7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47" y="1563992"/>
            <a:ext cx="1960306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entesi graffa aperta 4">
            <a:extLst>
              <a:ext uri="{FF2B5EF4-FFF2-40B4-BE49-F238E27FC236}">
                <a16:creationId xmlns:a16="http://schemas.microsoft.com/office/drawing/2014/main" id="{7E6A7A0B-7D91-A0DB-69FF-BEF9C95CC57F}"/>
              </a:ext>
            </a:extLst>
          </p:cNvPr>
          <p:cNvSpPr/>
          <p:nvPr/>
        </p:nvSpPr>
        <p:spPr>
          <a:xfrm>
            <a:off x="2515931" y="896938"/>
            <a:ext cx="412751" cy="25590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D46D17F-EFA7-927D-86BC-F2140C949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71" y="799306"/>
            <a:ext cx="864660" cy="275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516BE928-5FE0-3175-7D45-7A7541A3F32F}"/>
              </a:ext>
            </a:extLst>
          </p:cNvPr>
          <p:cNvSpPr/>
          <p:nvPr/>
        </p:nvSpPr>
        <p:spPr>
          <a:xfrm>
            <a:off x="3583822" y="1203531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A45229FA-82D3-4288-A73B-2E53ED5A7AFE}"/>
              </a:ext>
            </a:extLst>
          </p:cNvPr>
          <p:cNvSpPr/>
          <p:nvPr/>
        </p:nvSpPr>
        <p:spPr>
          <a:xfrm>
            <a:off x="3584602" y="3003550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BFC600A-14AC-BEEB-1360-10C4581EDBBD}"/>
              </a:ext>
            </a:extLst>
          </p:cNvPr>
          <p:cNvSpPr txBox="1"/>
          <p:nvPr/>
        </p:nvSpPr>
        <p:spPr>
          <a:xfrm>
            <a:off x="4508489" y="1777500"/>
            <a:ext cx="15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6A394D0F-EC43-B189-BA69-A17E5BCF1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095" y="738864"/>
            <a:ext cx="1017589" cy="97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52883728-EA36-81FD-EFFB-45C529B2C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095" y="2621907"/>
            <a:ext cx="1017589" cy="97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27CFBA40-14DD-8DCC-4B93-730E82FFA6DB}"/>
              </a:ext>
            </a:extLst>
          </p:cNvPr>
          <p:cNvSpPr/>
          <p:nvPr/>
        </p:nvSpPr>
        <p:spPr>
          <a:xfrm>
            <a:off x="3583823" y="1806222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DE121A3-2852-ADFC-9454-40B726B578BD}"/>
              </a:ext>
            </a:extLst>
          </p:cNvPr>
          <p:cNvSpPr/>
          <p:nvPr/>
        </p:nvSpPr>
        <p:spPr>
          <a:xfrm>
            <a:off x="3583823" y="2404886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09A9B499-A94F-7EB6-0E59-D186C9A53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230" y="779396"/>
            <a:ext cx="279417" cy="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5CEB38DA-3A1A-3F54-4479-0F5AE579DC2F}"/>
              </a:ext>
            </a:extLst>
          </p:cNvPr>
          <p:cNvSpPr/>
          <p:nvPr/>
        </p:nvSpPr>
        <p:spPr>
          <a:xfrm>
            <a:off x="5267706" y="1194419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4ADBC53D-D3A6-00D2-F1D5-727C8239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230" y="2646549"/>
            <a:ext cx="279417" cy="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9EB3ACD5-9567-3E95-D023-E111CB0EE730}"/>
              </a:ext>
            </a:extLst>
          </p:cNvPr>
          <p:cNvSpPr/>
          <p:nvPr/>
        </p:nvSpPr>
        <p:spPr>
          <a:xfrm>
            <a:off x="5267706" y="3114491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Parentesi graffa chiusa 18">
            <a:extLst>
              <a:ext uri="{FF2B5EF4-FFF2-40B4-BE49-F238E27FC236}">
                <a16:creationId xmlns:a16="http://schemas.microsoft.com/office/drawing/2014/main" id="{E0D75094-9D78-A846-0F25-B1860A5DA147}"/>
              </a:ext>
            </a:extLst>
          </p:cNvPr>
          <p:cNvSpPr/>
          <p:nvPr/>
        </p:nvSpPr>
        <p:spPr>
          <a:xfrm>
            <a:off x="5860207" y="769083"/>
            <a:ext cx="200835" cy="28147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BA93C16-9F63-5EA4-57D7-A5BC111CF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946" y="1733504"/>
            <a:ext cx="1041412" cy="82700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DCD396BC-691E-6E76-F4CB-DADF42F1A182}"/>
              </a:ext>
            </a:extLst>
          </p:cNvPr>
          <p:cNvSpPr/>
          <p:nvPr/>
        </p:nvSpPr>
        <p:spPr>
          <a:xfrm>
            <a:off x="7180262" y="2084385"/>
            <a:ext cx="261111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8A221F72-07AA-E79F-75E5-1B5955ABA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289" y="1562406"/>
            <a:ext cx="1708550" cy="116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641844F-E9AA-1F6E-A190-73A4FF2D52B3}"/>
              </a:ext>
            </a:extLst>
          </p:cNvPr>
          <p:cNvSpPr txBox="1"/>
          <p:nvPr/>
        </p:nvSpPr>
        <p:spPr>
          <a:xfrm>
            <a:off x="6261877" y="2557848"/>
            <a:ext cx="71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54948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12" grpId="0" animBg="1"/>
      <p:bldP spid="13" grpId="0" animBg="1"/>
      <p:bldP spid="14" grpId="0" animBg="1"/>
      <p:bldP spid="17" grpId="0" animBg="1"/>
      <p:bldP spid="19" grpId="0" animBg="1"/>
      <p:bldP spid="25" grpId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775855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F5452"/>
                </a:solidFill>
              </a:rPr>
              <a:t>4.</a:t>
            </a:r>
            <a:endParaRPr dirty="0">
              <a:solidFill>
                <a:srgbClr val="FF545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User-Tuning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76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93CDEA7-61C4-41C1-C1BF-F37A380FB7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2FEC2F-D2E0-8C06-E4EA-798E05FA1AFF}"/>
              </a:ext>
            </a:extLst>
          </p:cNvPr>
          <p:cNvSpPr txBox="1"/>
          <p:nvPr/>
        </p:nvSpPr>
        <p:spPr>
          <a:xfrm>
            <a:off x="1045968" y="78941"/>
            <a:ext cx="667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USER-TUNING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387004E-FB5B-80A5-4061-5F011EF51069}"/>
              </a:ext>
            </a:extLst>
          </p:cNvPr>
          <p:cNvSpPr/>
          <p:nvPr/>
        </p:nvSpPr>
        <p:spPr>
          <a:xfrm>
            <a:off x="1045968" y="2219858"/>
            <a:ext cx="965200" cy="6413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50 canzoni etichettate da un utente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4F5C0D-E1C4-597F-1423-7B9373FDCEA4}"/>
              </a:ext>
            </a:extLst>
          </p:cNvPr>
          <p:cNvSpPr/>
          <p:nvPr/>
        </p:nvSpPr>
        <p:spPr>
          <a:xfrm>
            <a:off x="2265168" y="1578508"/>
            <a:ext cx="965200" cy="6413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/>
              <a:t>30/40 canzoni nascoste al modello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B747EC4-872E-00A3-F0C4-BDBFCB3A2515}"/>
              </a:ext>
            </a:extLst>
          </p:cNvPr>
          <p:cNvSpPr/>
          <p:nvPr/>
        </p:nvSpPr>
        <p:spPr>
          <a:xfrm>
            <a:off x="2265168" y="2861208"/>
            <a:ext cx="965200" cy="6413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/>
              <a:t>10/20 canzoni suggerite al modello scelte dall’utente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E75182BF-6FFF-2316-3899-9B7E11882165}"/>
              </a:ext>
            </a:extLst>
          </p:cNvPr>
          <p:cNvCxnSpPr>
            <a:stCxn id="5" idx="0"/>
            <a:endCxn id="6" idx="1"/>
          </p:cNvCxnSpPr>
          <p:nvPr/>
        </p:nvCxnSpPr>
        <p:spPr>
          <a:xfrm rot="5400000" flipH="1" flipV="1">
            <a:off x="1736531" y="1691221"/>
            <a:ext cx="320675" cy="736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06F5A2A2-50B9-E731-F850-D0F2CEEA9A70}"/>
              </a:ext>
            </a:extLst>
          </p:cNvPr>
          <p:cNvCxnSpPr>
            <a:stCxn id="5" idx="2"/>
            <a:endCxn id="7" idx="1"/>
          </p:cNvCxnSpPr>
          <p:nvPr/>
        </p:nvCxnSpPr>
        <p:spPr>
          <a:xfrm rot="16200000" flipH="1">
            <a:off x="1736531" y="2653245"/>
            <a:ext cx="320675" cy="736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D0AD9D7-28B6-E7B4-2290-22274D9DF85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230368" y="3181883"/>
            <a:ext cx="476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E0EECB54-25C3-FCE8-5F72-E953E4E7D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113" y="2540533"/>
            <a:ext cx="736601" cy="736601"/>
          </a:xfrm>
          <a:prstGeom prst="rect">
            <a:avLst/>
          </a:prstGeom>
        </p:spPr>
      </p:pic>
      <p:pic>
        <p:nvPicPr>
          <p:cNvPr id="16" name="Immagine 15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F794DDC4-752A-BB50-1810-835249B09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315" y="2613558"/>
            <a:ext cx="736601" cy="736601"/>
          </a:xfrm>
          <a:prstGeom prst="rect">
            <a:avLst/>
          </a:prstGeom>
        </p:spPr>
      </p:pic>
      <p:pic>
        <p:nvPicPr>
          <p:cNvPr id="17" name="Immagine 16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4B99CE01-F616-0407-90CA-47C2F655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517" y="2686583"/>
            <a:ext cx="736601" cy="736601"/>
          </a:xfrm>
          <a:prstGeom prst="rect">
            <a:avLst/>
          </a:prstGeom>
        </p:spPr>
      </p:pic>
      <p:pic>
        <p:nvPicPr>
          <p:cNvPr id="18" name="Immagine 17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A843D53A-29A1-95F6-8391-0BB409275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017" y="2750083"/>
            <a:ext cx="736601" cy="73660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99707C9-0F93-BF31-CA3D-C32510F34D9E}"/>
              </a:ext>
            </a:extLst>
          </p:cNvPr>
          <p:cNvSpPr txBox="1"/>
          <p:nvPr/>
        </p:nvSpPr>
        <p:spPr>
          <a:xfrm>
            <a:off x="3779640" y="3423184"/>
            <a:ext cx="102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Si generano gli spettrogrammi di Mel associati alle canzoni</a:t>
            </a:r>
          </a:p>
        </p:txBody>
      </p:sp>
      <p:sp>
        <p:nvSpPr>
          <p:cNvPr id="20" name="Segno di addizione 19">
            <a:extLst>
              <a:ext uri="{FF2B5EF4-FFF2-40B4-BE49-F238E27FC236}">
                <a16:creationId xmlns:a16="http://schemas.microsoft.com/office/drawing/2014/main" id="{8C63DFC6-424E-0616-8D56-7B047635AB6D}"/>
              </a:ext>
            </a:extLst>
          </p:cNvPr>
          <p:cNvSpPr/>
          <p:nvPr/>
        </p:nvSpPr>
        <p:spPr>
          <a:xfrm>
            <a:off x="4805127" y="2821131"/>
            <a:ext cx="463555" cy="40011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FFA22021-5AA8-512C-2C75-DE301B08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191" y="2540533"/>
            <a:ext cx="781059" cy="781059"/>
          </a:xfrm>
          <a:prstGeom prst="rect">
            <a:avLst/>
          </a:prstGeom>
        </p:spPr>
      </p:pic>
      <p:pic>
        <p:nvPicPr>
          <p:cNvPr id="22" name="Immagine 21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F4566D27-3C6D-D6BE-A744-66DDB2DD5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700" y="2581809"/>
            <a:ext cx="781059" cy="781059"/>
          </a:xfrm>
          <a:prstGeom prst="rect">
            <a:avLst/>
          </a:prstGeom>
        </p:spPr>
      </p:pic>
      <p:pic>
        <p:nvPicPr>
          <p:cNvPr id="23" name="Immagine 22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170E4D53-6C57-7E93-05D4-2FD64B7F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209" y="2635784"/>
            <a:ext cx="781059" cy="781059"/>
          </a:xfrm>
          <a:prstGeom prst="rect">
            <a:avLst/>
          </a:prstGeom>
        </p:spPr>
      </p:pic>
      <p:pic>
        <p:nvPicPr>
          <p:cNvPr id="24" name="Immagine 23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E8219B28-8EF0-052B-05F0-D01CDE31F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709" y="2699284"/>
            <a:ext cx="781059" cy="78105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D43CA45-9AA8-F1C1-4C02-99244394E634}"/>
              </a:ext>
            </a:extLst>
          </p:cNvPr>
          <p:cNvSpPr txBox="1"/>
          <p:nvPr/>
        </p:nvSpPr>
        <p:spPr>
          <a:xfrm>
            <a:off x="5338561" y="3431462"/>
            <a:ext cx="102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Dataset di addestramento</a:t>
            </a:r>
          </a:p>
        </p:txBody>
      </p:sp>
      <p:sp>
        <p:nvSpPr>
          <p:cNvPr id="27" name="Parentesi graffa chiusa 26">
            <a:extLst>
              <a:ext uri="{FF2B5EF4-FFF2-40B4-BE49-F238E27FC236}">
                <a16:creationId xmlns:a16="http://schemas.microsoft.com/office/drawing/2014/main" id="{BAE26D6D-C5A0-5EE0-B3B2-36639B345ED0}"/>
              </a:ext>
            </a:extLst>
          </p:cNvPr>
          <p:cNvSpPr/>
          <p:nvPr/>
        </p:nvSpPr>
        <p:spPr>
          <a:xfrm>
            <a:off x="6240268" y="2540533"/>
            <a:ext cx="482555" cy="13874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E45E859-62E3-C168-FACF-F8310AAA48D1}"/>
              </a:ext>
            </a:extLst>
          </p:cNvPr>
          <p:cNvSpPr txBox="1"/>
          <p:nvPr/>
        </p:nvSpPr>
        <p:spPr>
          <a:xfrm rot="16200000">
            <a:off x="5705746" y="3161718"/>
            <a:ext cx="22733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Fine-Tuning con basso learning rate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EDF4B83-7DBD-13F0-CABE-75F23483B4B5}"/>
              </a:ext>
            </a:extLst>
          </p:cNvPr>
          <p:cNvSpPr txBox="1"/>
          <p:nvPr/>
        </p:nvSpPr>
        <p:spPr>
          <a:xfrm>
            <a:off x="7202586" y="3800794"/>
            <a:ext cx="10223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CNN 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+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LSTM</a:t>
            </a:r>
          </a:p>
        </p:txBody>
      </p:sp>
      <p:cxnSp>
        <p:nvCxnSpPr>
          <p:cNvPr id="45" name="Connettore a gomito 44">
            <a:extLst>
              <a:ext uri="{FF2B5EF4-FFF2-40B4-BE49-F238E27FC236}">
                <a16:creationId xmlns:a16="http://schemas.microsoft.com/office/drawing/2014/main" id="{13F717B4-E657-F4FC-7276-5FCE9C3FFD39}"/>
              </a:ext>
            </a:extLst>
          </p:cNvPr>
          <p:cNvCxnSpPr>
            <a:cxnSpLocks/>
            <a:stCxn id="48" idx="0"/>
            <a:endCxn id="5" idx="1"/>
          </p:cNvCxnSpPr>
          <p:nvPr/>
        </p:nvCxnSpPr>
        <p:spPr>
          <a:xfrm rot="16200000" flipV="1">
            <a:off x="4231502" y="-645000"/>
            <a:ext cx="296729" cy="6667795"/>
          </a:xfrm>
          <a:prstGeom prst="bentConnector4">
            <a:avLst>
              <a:gd name="adj1" fmla="val 535490"/>
              <a:gd name="adj2" fmla="val 1034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magine 47">
            <a:extLst>
              <a:ext uri="{FF2B5EF4-FFF2-40B4-BE49-F238E27FC236}">
                <a16:creationId xmlns:a16="http://schemas.microsoft.com/office/drawing/2014/main" id="{FEF73ED2-2A25-8C18-D821-BB748FBF1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832" y="2837262"/>
            <a:ext cx="1669862" cy="887194"/>
          </a:xfrm>
          <a:prstGeom prst="rect">
            <a:avLst/>
          </a:prstGeom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994891E-FFA0-9B71-8300-061AD77AF955}"/>
              </a:ext>
            </a:extLst>
          </p:cNvPr>
          <p:cNvSpPr txBox="1"/>
          <p:nvPr/>
        </p:nvSpPr>
        <p:spPr>
          <a:xfrm>
            <a:off x="3846315" y="12636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E04B43A6-32EF-1199-8C76-1611BA7CC333}"/>
              </a:ext>
            </a:extLst>
          </p:cNvPr>
          <p:cNvSpPr txBox="1"/>
          <p:nvPr/>
        </p:nvSpPr>
        <p:spPr>
          <a:xfrm>
            <a:off x="2844602" y="1032818"/>
            <a:ext cx="2892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Valutazione risultati</a:t>
            </a:r>
          </a:p>
        </p:txBody>
      </p:sp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47A589DA-19F6-1524-A609-A57166956674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5733882" y="560653"/>
            <a:ext cx="384412" cy="35753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9451C5BA-F72A-5050-29BF-9866523576F1}"/>
              </a:ext>
            </a:extLst>
          </p:cNvPr>
          <p:cNvSpPr txBox="1"/>
          <p:nvPr/>
        </p:nvSpPr>
        <p:spPr>
          <a:xfrm>
            <a:off x="4289308" y="1940564"/>
            <a:ext cx="2892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Usato come </a:t>
            </a:r>
            <a:r>
              <a:rPr lang="it-IT" sz="900" dirty="0" err="1">
                <a:solidFill>
                  <a:schemeClr val="tx1"/>
                </a:solidFill>
                <a:latin typeface="+mn-lt"/>
              </a:rPr>
              <a:t>validation</a:t>
            </a:r>
            <a:r>
              <a:rPr lang="it-IT" sz="900" dirty="0">
                <a:solidFill>
                  <a:schemeClr val="tx1"/>
                </a:solidFill>
                <a:latin typeface="+mn-lt"/>
              </a:rPr>
              <a:t> set</a:t>
            </a:r>
          </a:p>
        </p:txBody>
      </p:sp>
    </p:spTree>
    <p:extLst>
      <p:ext uri="{BB962C8B-B14F-4D97-AF65-F5344CB8AC3E}">
        <p14:creationId xmlns:p14="http://schemas.microsoft.com/office/powerpoint/2010/main" val="162907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9" grpId="0"/>
      <p:bldP spid="20" grpId="0" animBg="1"/>
      <p:bldP spid="26" grpId="0"/>
      <p:bldP spid="27" grpId="0" animBg="1"/>
      <p:bldP spid="28" grpId="0"/>
      <p:bldP spid="41" grpId="0"/>
      <p:bldP spid="52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39"/>
          <p:cNvSpPr txBox="1">
            <a:spLocks noGrp="1"/>
          </p:cNvSpPr>
          <p:nvPr>
            <p:ph type="title"/>
          </p:nvPr>
        </p:nvSpPr>
        <p:spPr>
          <a:xfrm>
            <a:off x="1241850" y="168372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ROADMAP</a:t>
            </a:r>
            <a:endParaRPr dirty="0">
              <a:latin typeface="+mj-lt"/>
            </a:endParaRPr>
          </a:p>
        </p:txBody>
      </p:sp>
      <p:sp>
        <p:nvSpPr>
          <p:cNvPr id="1227" name="Google Shape;1227;p39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228" name="Google Shape;1228;p39"/>
          <p:cNvSpPr/>
          <p:nvPr/>
        </p:nvSpPr>
        <p:spPr>
          <a:xfrm>
            <a:off x="0" y="1913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0" y="1913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0" name="Google Shape;1230;p39"/>
          <p:cNvGrpSpPr/>
          <p:nvPr/>
        </p:nvGrpSpPr>
        <p:grpSpPr>
          <a:xfrm>
            <a:off x="1786339" y="1246201"/>
            <a:ext cx="473400" cy="473400"/>
            <a:chOff x="1786339" y="1703401"/>
            <a:chExt cx="473400" cy="473400"/>
          </a:xfrm>
        </p:grpSpPr>
        <p:sp>
          <p:nvSpPr>
            <p:cNvPr id="1231" name="Google Shape;1231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097FF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8097FF"/>
                  </a:solidFill>
                  <a:latin typeface="Catamaran"/>
                  <a:ea typeface="Catamaran"/>
                  <a:cs typeface="Catamaran"/>
                  <a:sym typeface="Catamaran"/>
                </a:rPr>
                <a:t>1</a:t>
              </a:r>
              <a:endParaRPr sz="600">
                <a:solidFill>
                  <a:srgbClr val="8097FF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3" name="Google Shape;1233;p39"/>
          <p:cNvGrpSpPr/>
          <p:nvPr/>
        </p:nvGrpSpPr>
        <p:grpSpPr>
          <a:xfrm>
            <a:off x="3814414" y="1246201"/>
            <a:ext cx="473400" cy="473400"/>
            <a:chOff x="3814414" y="1703401"/>
            <a:chExt cx="473400" cy="473400"/>
          </a:xfrm>
        </p:grpSpPr>
        <p:sp>
          <p:nvSpPr>
            <p:cNvPr id="1234" name="Google Shape;1234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229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C229"/>
                  </a:solidFill>
                  <a:latin typeface="Catamaran"/>
                  <a:ea typeface="Catamaran"/>
                  <a:cs typeface="Catamaran"/>
                  <a:sym typeface="Catamaran"/>
                </a:rPr>
                <a:t>3</a:t>
              </a:r>
              <a:endParaRPr sz="600">
                <a:solidFill>
                  <a:srgbClr val="FFC229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6" name="Google Shape;1236;p39"/>
          <p:cNvGrpSpPr/>
          <p:nvPr/>
        </p:nvGrpSpPr>
        <p:grpSpPr>
          <a:xfrm>
            <a:off x="5842489" y="1246201"/>
            <a:ext cx="473400" cy="473400"/>
            <a:chOff x="5842489" y="1703401"/>
            <a:chExt cx="473400" cy="473400"/>
          </a:xfrm>
        </p:grpSpPr>
        <p:sp>
          <p:nvSpPr>
            <p:cNvPr id="1237" name="Google Shape;1237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5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9" name="Google Shape;1239;p39"/>
          <p:cNvGrpSpPr/>
          <p:nvPr/>
        </p:nvGrpSpPr>
        <p:grpSpPr>
          <a:xfrm>
            <a:off x="6880814" y="3119100"/>
            <a:ext cx="473400" cy="473400"/>
            <a:chOff x="6880814" y="3576300"/>
            <a:chExt cx="473400" cy="473400"/>
          </a:xfrm>
        </p:grpSpPr>
        <p:sp>
          <p:nvSpPr>
            <p:cNvPr id="1240" name="Google Shape;1240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1" name="Google Shape;1241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6</a:t>
              </a:r>
              <a:endParaRPr sz="6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2" name="Google Shape;1242;p39"/>
          <p:cNvGrpSpPr/>
          <p:nvPr/>
        </p:nvGrpSpPr>
        <p:grpSpPr>
          <a:xfrm>
            <a:off x="4852739" y="3119100"/>
            <a:ext cx="473400" cy="473400"/>
            <a:chOff x="4852739" y="3576300"/>
            <a:chExt cx="473400" cy="473400"/>
          </a:xfrm>
        </p:grpSpPr>
        <p:sp>
          <p:nvSpPr>
            <p:cNvPr id="1243" name="Google Shape;1243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4" name="Google Shape;1244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4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5" name="Google Shape;1245;p39"/>
          <p:cNvGrpSpPr/>
          <p:nvPr/>
        </p:nvGrpSpPr>
        <p:grpSpPr>
          <a:xfrm>
            <a:off x="2824664" y="3119100"/>
            <a:ext cx="473400" cy="473400"/>
            <a:chOff x="2824664" y="3576300"/>
            <a:chExt cx="473400" cy="473400"/>
          </a:xfrm>
        </p:grpSpPr>
        <p:sp>
          <p:nvSpPr>
            <p:cNvPr id="1246" name="Google Shape;1246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BE5CC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7" name="Google Shape;1247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3BE5CC"/>
                  </a:solidFill>
                  <a:latin typeface="Catamaran"/>
                  <a:ea typeface="Catamaran"/>
                  <a:cs typeface="Catamaran"/>
                  <a:sym typeface="Catamaran"/>
                </a:rPr>
                <a:t>2</a:t>
              </a:r>
              <a:endParaRPr sz="600">
                <a:solidFill>
                  <a:srgbClr val="3BE5CC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1249" name="Google Shape;1249;p39"/>
          <p:cNvSpPr txBox="1"/>
          <p:nvPr/>
        </p:nvSpPr>
        <p:spPr>
          <a:xfrm>
            <a:off x="3377205" y="698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Descrizioni Modelli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MER</a:t>
            </a:r>
          </a:p>
        </p:txBody>
      </p:sp>
      <p:sp>
        <p:nvSpPr>
          <p:cNvPr id="1250" name="Google Shape;1250;p39"/>
          <p:cNvSpPr txBox="1"/>
          <p:nvPr/>
        </p:nvSpPr>
        <p:spPr>
          <a:xfrm>
            <a:off x="5436010" y="698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Generazione di Playlist Personalizzata</a:t>
            </a:r>
            <a:endParaRPr sz="900" dirty="0">
              <a:solidFill>
                <a:schemeClr val="tx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51" name="Google Shape;1251;p39"/>
          <p:cNvSpPr txBox="1"/>
          <p:nvPr/>
        </p:nvSpPr>
        <p:spPr>
          <a:xfrm>
            <a:off x="2211369" y="3601016"/>
            <a:ext cx="16999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it-IT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Stato dell’Arte</a:t>
            </a:r>
          </a:p>
        </p:txBody>
      </p:sp>
      <p:sp>
        <p:nvSpPr>
          <p:cNvPr id="1252" name="Google Shape;1252;p39"/>
          <p:cNvSpPr txBox="1"/>
          <p:nvPr/>
        </p:nvSpPr>
        <p:spPr>
          <a:xfrm>
            <a:off x="4424082" y="3606400"/>
            <a:ext cx="130857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User-Tuning</a:t>
            </a:r>
          </a:p>
        </p:txBody>
      </p:sp>
      <p:sp>
        <p:nvSpPr>
          <p:cNvPr id="1253" name="Google Shape;1253;p39"/>
          <p:cNvSpPr txBox="1"/>
          <p:nvPr/>
        </p:nvSpPr>
        <p:spPr>
          <a:xfrm>
            <a:off x="6329026" y="3579068"/>
            <a:ext cx="158208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Conclusioni &amp; Sviluppi Futuri</a:t>
            </a:r>
            <a:endParaRPr sz="900" dirty="0">
              <a:solidFill>
                <a:schemeClr val="tx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0" name="Google Shape;1248;p39">
            <a:extLst>
              <a:ext uri="{FF2B5EF4-FFF2-40B4-BE49-F238E27FC236}">
                <a16:creationId xmlns:a16="http://schemas.microsoft.com/office/drawing/2014/main" id="{AA6891D7-47B9-4576-A862-B5DAD6422CBD}"/>
              </a:ext>
            </a:extLst>
          </p:cNvPr>
          <p:cNvSpPr txBox="1"/>
          <p:nvPr/>
        </p:nvSpPr>
        <p:spPr>
          <a:xfrm>
            <a:off x="1379839" y="707417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Introduzione: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Motivazioni e rilevanza del problema</a:t>
            </a:r>
            <a:endParaRPr sz="900" dirty="0">
              <a:solidFill>
                <a:schemeClr val="tx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33707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6" grpId="0"/>
      <p:bldP spid="1249" grpId="0"/>
      <p:bldP spid="1250" grpId="0"/>
      <p:bldP spid="1251" grpId="0"/>
      <p:bldP spid="1252" grpId="0"/>
      <p:bldP spid="1253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D6EE83E-F97F-89B3-2C17-3B61CAA9F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CA2922-0F73-C557-E0EA-64FC7CD25114}"/>
              </a:ext>
            </a:extLst>
          </p:cNvPr>
          <p:cNvSpPr txBox="1"/>
          <p:nvPr/>
        </p:nvSpPr>
        <p:spPr>
          <a:xfrm>
            <a:off x="1236742" y="72591"/>
            <a:ext cx="667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VALUTAZIONE RISULTATI</a:t>
            </a:r>
          </a:p>
        </p:txBody>
      </p:sp>
      <p:graphicFrame>
        <p:nvGraphicFramePr>
          <p:cNvPr id="17" name="Grafico 16">
            <a:extLst>
              <a:ext uri="{FF2B5EF4-FFF2-40B4-BE49-F238E27FC236}">
                <a16:creationId xmlns:a16="http://schemas.microsoft.com/office/drawing/2014/main" id="{6D62D21B-3A30-6213-93CB-89051AB9F8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0100016"/>
              </p:ext>
            </p:extLst>
          </p:nvPr>
        </p:nvGraphicFramePr>
        <p:xfrm>
          <a:off x="1524000" y="1054649"/>
          <a:ext cx="6096000" cy="3359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10517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93CDEA7-61C4-41C1-C1BF-F37A380FB7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21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2FEC2F-D2E0-8C06-E4EA-798E05FA1AFF}"/>
              </a:ext>
            </a:extLst>
          </p:cNvPr>
          <p:cNvSpPr txBox="1"/>
          <p:nvPr/>
        </p:nvSpPr>
        <p:spPr>
          <a:xfrm>
            <a:off x="1045968" y="78941"/>
            <a:ext cx="667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SISTEMA FINALE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F41923F-BF1B-C8E4-5084-C5961A7F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73" y="2197252"/>
            <a:ext cx="748995" cy="74899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F6C2938-23A8-1EEC-AC54-936023E6F8AD}"/>
              </a:ext>
            </a:extLst>
          </p:cNvPr>
          <p:cNvSpPr txBox="1"/>
          <p:nvPr/>
        </p:nvSpPr>
        <p:spPr>
          <a:xfrm>
            <a:off x="337356" y="2946247"/>
            <a:ext cx="6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tx1"/>
                </a:solidFill>
              </a:rPr>
              <a:t>Directory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E7FA3D1-9ECC-A432-D14B-7E6FBDF42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48" y="2260599"/>
            <a:ext cx="622300" cy="62230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E940B50-F8A7-0714-43A8-07321DB364EB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1045968" y="2571749"/>
            <a:ext cx="9664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BEB8830-9A65-08A5-0EA2-2733955E0987}"/>
              </a:ext>
            </a:extLst>
          </p:cNvPr>
          <p:cNvSpPr txBox="1"/>
          <p:nvPr/>
        </p:nvSpPr>
        <p:spPr>
          <a:xfrm rot="16200000">
            <a:off x="886760" y="3216602"/>
            <a:ext cx="12191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tx1"/>
                </a:solidFill>
              </a:rPr>
              <a:t>Per ogni file mp3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C935006-D81F-CF74-E946-382293F2A1FC}"/>
              </a:ext>
            </a:extLst>
          </p:cNvPr>
          <p:cNvSpPr txBox="1"/>
          <p:nvPr/>
        </p:nvSpPr>
        <p:spPr>
          <a:xfrm>
            <a:off x="1549400" y="2559625"/>
            <a:ext cx="152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8D8785-E3EE-1672-9DA4-34211ECC6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28" y="1292400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D887B8-AFAE-166D-549B-BF9678129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506" y="1292400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A7C368-4EDF-081E-154B-55CEB9A27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1292400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51555EC-0B00-D6D7-725D-786044D21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62" y="1292400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9FA6ECE8-EB87-B7F8-0DC4-538E7F796A02}"/>
              </a:ext>
            </a:extLst>
          </p:cNvPr>
          <p:cNvCxnSpPr>
            <a:stCxn id="8" idx="0"/>
            <a:endCxn id="1026" idx="1"/>
          </p:cNvCxnSpPr>
          <p:nvPr/>
        </p:nvCxnSpPr>
        <p:spPr>
          <a:xfrm rot="5400000" flipH="1" flipV="1">
            <a:off x="2382714" y="1626985"/>
            <a:ext cx="574499" cy="6927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7F16EB1D-4E31-9AF6-6991-ECEFCF42D32E}"/>
              </a:ext>
            </a:extLst>
          </p:cNvPr>
          <p:cNvSpPr/>
          <p:nvPr/>
        </p:nvSpPr>
        <p:spPr>
          <a:xfrm rot="5400000">
            <a:off x="4426445" y="-183004"/>
            <a:ext cx="163724" cy="29419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77EDCA0-20E0-292D-BE7E-81A791A8EAC2}"/>
              </a:ext>
            </a:extLst>
          </p:cNvPr>
          <p:cNvSpPr txBox="1"/>
          <p:nvPr/>
        </p:nvSpPr>
        <p:spPr>
          <a:xfrm>
            <a:off x="4432107" y="2079800"/>
            <a:ext cx="152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A594CD6-1925-8AC9-FED8-14A0135D3249}"/>
              </a:ext>
            </a:extLst>
          </p:cNvPr>
          <p:cNvSpPr txBox="1"/>
          <p:nvPr/>
        </p:nvSpPr>
        <p:spPr>
          <a:xfrm rot="16200000">
            <a:off x="3382074" y="2675167"/>
            <a:ext cx="1943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tx1"/>
                </a:solidFill>
              </a:rPr>
              <a:t>Per ogni  24 secondi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C420ED4-F078-433B-6858-6B43E90BA948}"/>
              </a:ext>
            </a:extLst>
          </p:cNvPr>
          <p:cNvSpPr txBox="1"/>
          <p:nvPr/>
        </p:nvSpPr>
        <p:spPr>
          <a:xfrm>
            <a:off x="4088760" y="945115"/>
            <a:ext cx="96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tx1"/>
                </a:solidFill>
              </a:rPr>
              <a:t>24 secondi</a:t>
            </a:r>
          </a:p>
        </p:txBody>
      </p:sp>
      <p:sp>
        <p:nvSpPr>
          <p:cNvPr id="22" name="Parentesi graffa aperta 21">
            <a:extLst>
              <a:ext uri="{FF2B5EF4-FFF2-40B4-BE49-F238E27FC236}">
                <a16:creationId xmlns:a16="http://schemas.microsoft.com/office/drawing/2014/main" id="{01E87912-2A4B-6A59-D8A9-6BFC1AE6908D}"/>
              </a:ext>
            </a:extLst>
          </p:cNvPr>
          <p:cNvSpPr/>
          <p:nvPr/>
        </p:nvSpPr>
        <p:spPr>
          <a:xfrm rot="16200000">
            <a:off x="3323676" y="1821327"/>
            <a:ext cx="183764" cy="6379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4B8EABA-5E3E-F960-9E0B-4BA53633D9A2}"/>
              </a:ext>
            </a:extLst>
          </p:cNvPr>
          <p:cNvSpPr txBox="1"/>
          <p:nvPr/>
        </p:nvSpPr>
        <p:spPr>
          <a:xfrm>
            <a:off x="3025246" y="2235550"/>
            <a:ext cx="96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tx1"/>
                </a:solidFill>
              </a:rPr>
              <a:t>6 secondi</a:t>
            </a:r>
          </a:p>
        </p:txBody>
      </p:sp>
      <p:sp>
        <p:nvSpPr>
          <p:cNvPr id="25" name="Parentesi graffa chiusa 24">
            <a:extLst>
              <a:ext uri="{FF2B5EF4-FFF2-40B4-BE49-F238E27FC236}">
                <a16:creationId xmlns:a16="http://schemas.microsoft.com/office/drawing/2014/main" id="{D5592DD0-0947-2308-B0C4-E424A69F35A6}"/>
              </a:ext>
            </a:extLst>
          </p:cNvPr>
          <p:cNvSpPr/>
          <p:nvPr/>
        </p:nvSpPr>
        <p:spPr>
          <a:xfrm>
            <a:off x="6013903" y="1369826"/>
            <a:ext cx="268113" cy="27449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EB1DEC1-F71A-46A0-FE1C-9AB4EFFDA543}"/>
              </a:ext>
            </a:extLst>
          </p:cNvPr>
          <p:cNvSpPr txBox="1"/>
          <p:nvPr/>
        </p:nvSpPr>
        <p:spPr>
          <a:xfrm>
            <a:off x="6147959" y="3177079"/>
            <a:ext cx="10223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CNN 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+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LSTM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7273C9B5-687A-EEDE-62C6-4E53413515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2500" y="2422279"/>
            <a:ext cx="1173290" cy="623366"/>
          </a:xfrm>
          <a:prstGeom prst="rect">
            <a:avLst/>
          </a:prstGeom>
        </p:spPr>
      </p:pic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E889E11A-CFF6-2BA1-5E32-AE43B5521516}"/>
              </a:ext>
            </a:extLst>
          </p:cNvPr>
          <p:cNvSpPr/>
          <p:nvPr/>
        </p:nvSpPr>
        <p:spPr>
          <a:xfrm>
            <a:off x="7055180" y="2483060"/>
            <a:ext cx="400144" cy="501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EDD405E3-BBBB-A8CC-F922-F28342ED6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75" y="1405223"/>
            <a:ext cx="164782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8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 animBg="1"/>
      <p:bldP spid="26" grpId="0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36357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8050B0"/>
                </a:solidFill>
              </a:rPr>
              <a:t>5.</a:t>
            </a:r>
            <a:endParaRPr dirty="0">
              <a:solidFill>
                <a:srgbClr val="8050B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Generazione di Playlist Personalizzata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616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36357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00286"/>
                </a:solidFill>
              </a:rPr>
              <a:t>6.</a:t>
            </a:r>
            <a:endParaRPr dirty="0">
              <a:solidFill>
                <a:srgbClr val="F0028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Conclusioni &amp; Sviluppi Futuri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48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emale person user woman young icon - User Pictures">
            <a:extLst>
              <a:ext uri="{FF2B5EF4-FFF2-40B4-BE49-F238E27FC236}">
                <a16:creationId xmlns:a16="http://schemas.microsoft.com/office/drawing/2014/main" id="{3924F7DD-3C09-464C-A7D0-CA34B7DE2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63" y="954749"/>
            <a:ext cx="2202873" cy="220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nte D&amp;#39;Ingrandimento Vetro Della - Grafica vettoriale gratuita su Pixabay">
            <a:extLst>
              <a:ext uri="{FF2B5EF4-FFF2-40B4-BE49-F238E27FC236}">
                <a16:creationId xmlns:a16="http://schemas.microsoft.com/office/drawing/2014/main" id="{D8DFC507-0034-4159-B2D2-2CC9D25A6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534" y="851300"/>
            <a:ext cx="3691514" cy="362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60600AF-AC11-42EC-8E46-28A13BAC4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75" y="121700"/>
            <a:ext cx="6660300" cy="729600"/>
          </a:xfrm>
        </p:spPr>
        <p:txBody>
          <a:bodyPr/>
          <a:lstStyle/>
          <a:p>
            <a:r>
              <a:rPr lang="it-IT" dirty="0"/>
              <a:t>Sviluppi Futuri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D27E69E-87AC-4A44-A438-F54E4A6983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24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702FF50-BEF6-4F7C-A0C1-82C9D0C30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82" y="954749"/>
            <a:ext cx="2889411" cy="22079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E6400E-17E6-4AD1-8E1C-C19A8CE4131C}"/>
              </a:ext>
            </a:extLst>
          </p:cNvPr>
          <p:cNvSpPr txBox="1"/>
          <p:nvPr/>
        </p:nvSpPr>
        <p:spPr>
          <a:xfrm>
            <a:off x="1344260" y="3162695"/>
            <a:ext cx="2071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Wearable Computing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8A18A5-BB42-45CC-ABA7-C9BAE1BC4C7E}"/>
              </a:ext>
            </a:extLst>
          </p:cNvPr>
          <p:cNvSpPr txBox="1"/>
          <p:nvPr/>
        </p:nvSpPr>
        <p:spPr>
          <a:xfrm>
            <a:off x="5441372" y="3162695"/>
            <a:ext cx="2071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Focus sull’utente</a:t>
            </a:r>
          </a:p>
        </p:txBody>
      </p:sp>
    </p:spTree>
    <p:extLst>
      <p:ext uri="{BB962C8B-B14F-4D97-AF65-F5344CB8AC3E}">
        <p14:creationId xmlns:p14="http://schemas.microsoft.com/office/powerpoint/2010/main" val="298557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34"/>
          <p:cNvGrpSpPr/>
          <p:nvPr/>
        </p:nvGrpSpPr>
        <p:grpSpPr>
          <a:xfrm>
            <a:off x="218" y="1955909"/>
            <a:ext cx="9143345" cy="1231682"/>
            <a:chOff x="218" y="898161"/>
            <a:chExt cx="9143345" cy="1231682"/>
          </a:xfrm>
        </p:grpSpPr>
        <p:sp>
          <p:nvSpPr>
            <p:cNvPr id="1106" name="Google Shape;1106;p3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3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3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3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3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3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3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3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3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3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3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3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3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3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3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3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3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3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3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3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3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3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1" name="Google Shape;1151;p34"/>
          <p:cNvSpPr/>
          <p:nvPr/>
        </p:nvSpPr>
        <p:spPr>
          <a:xfrm>
            <a:off x="3641050" y="1640725"/>
            <a:ext cx="1862100" cy="1862100"/>
          </a:xfrm>
          <a:prstGeom prst="ellipse">
            <a:avLst/>
          </a:prstGeom>
          <a:gradFill>
            <a:gsLst>
              <a:gs pos="0">
                <a:srgbClr val="BEF176"/>
              </a:gs>
              <a:gs pos="50000">
                <a:schemeClr val="accent2"/>
              </a:gs>
              <a:gs pos="100000">
                <a:srgbClr val="AF9FFF"/>
              </a:gs>
            </a:gsLst>
            <a:lin ang="5400012" scaled="0"/>
          </a:gradFill>
          <a:ln>
            <a:noFill/>
          </a:ln>
          <a:effectLst>
            <a:outerShdw blurRad="2857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4"/>
          <p:cNvSpPr txBox="1">
            <a:spLocks noGrp="1"/>
          </p:cNvSpPr>
          <p:nvPr>
            <p:ph type="ctrTitle" idx="4294967295"/>
          </p:nvPr>
        </p:nvSpPr>
        <p:spPr>
          <a:xfrm>
            <a:off x="1439400" y="978575"/>
            <a:ext cx="6265200" cy="47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BEF176"/>
                </a:solidFill>
              </a:rPr>
              <a:t>THANKS!</a:t>
            </a:r>
            <a:endParaRPr sz="3000" dirty="0">
              <a:solidFill>
                <a:srgbClr val="BEF176"/>
              </a:solidFill>
            </a:endParaRPr>
          </a:p>
        </p:txBody>
      </p:sp>
      <p:sp>
        <p:nvSpPr>
          <p:cNvPr id="1153" name="Google Shape;1153;p34"/>
          <p:cNvSpPr txBox="1">
            <a:spLocks noGrp="1"/>
          </p:cNvSpPr>
          <p:nvPr>
            <p:ph type="subTitle" idx="4294967295"/>
          </p:nvPr>
        </p:nvSpPr>
        <p:spPr>
          <a:xfrm>
            <a:off x="952875" y="3706325"/>
            <a:ext cx="7238400" cy="60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AF9FFF"/>
                </a:solidFill>
                <a:latin typeface="Catamaran"/>
                <a:ea typeface="Catamaran"/>
                <a:cs typeface="Catamaran"/>
                <a:sym typeface="Catamaran"/>
              </a:rPr>
              <a:t>Any questions?</a:t>
            </a:r>
            <a:endParaRPr sz="1800" dirty="0">
              <a:solidFill>
                <a:srgbClr val="AF9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AF9FFF"/>
              </a:solidFill>
            </a:endParaRPr>
          </a:p>
        </p:txBody>
      </p:sp>
      <p:sp>
        <p:nvSpPr>
          <p:cNvPr id="1154" name="Google Shape;1154;p3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1155" name="Google Shape;1155;p34"/>
          <p:cNvGrpSpPr/>
          <p:nvPr/>
        </p:nvGrpSpPr>
        <p:grpSpPr>
          <a:xfrm>
            <a:off x="4096180" y="2124104"/>
            <a:ext cx="951348" cy="895031"/>
            <a:chOff x="5972700" y="2330200"/>
            <a:chExt cx="411625" cy="387275"/>
          </a:xfrm>
        </p:grpSpPr>
        <p:sp>
          <p:nvSpPr>
            <p:cNvPr id="1156" name="Google Shape;1156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94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775855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8097FF"/>
                </a:solidFill>
              </a:rPr>
              <a:t>1.</a:t>
            </a:r>
            <a:endParaRPr dirty="0">
              <a:solidFill>
                <a:srgbClr val="8097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Introduzione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19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2"/>
          <p:cNvSpPr txBox="1">
            <a:spLocks noGrp="1"/>
          </p:cNvSpPr>
          <p:nvPr>
            <p:ph type="title" idx="4294967295"/>
          </p:nvPr>
        </p:nvSpPr>
        <p:spPr>
          <a:xfrm>
            <a:off x="732671" y="295186"/>
            <a:ext cx="7678657" cy="4087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/>
                </a:solidFill>
                <a:latin typeface="+mj-lt"/>
              </a:rPr>
              <a:t>Un panorama dell’ascolto di musica nel mondo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92" name="Google Shape;792;p22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7042E6-BFD3-4665-AD6B-A1434D3A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76" y="602605"/>
            <a:ext cx="8148645" cy="298054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0D224A-2CEF-44CE-86CE-D6837A820D4D}"/>
              </a:ext>
            </a:extLst>
          </p:cNvPr>
          <p:cNvSpPr txBox="1"/>
          <p:nvPr/>
        </p:nvSpPr>
        <p:spPr>
          <a:xfrm>
            <a:off x="6573439" y="3242169"/>
            <a:ext cx="2072882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b="0" i="0" u="none" strike="noStrike" baseline="0" dirty="0">
                <a:solidFill>
                  <a:schemeClr val="tx1"/>
                </a:solidFill>
                <a:latin typeface="+mn-lt"/>
              </a:rPr>
              <a:t>https://www.scfitalia.it/kdocs/2021251/ifpi_engaging_with_music_poster.pdf</a:t>
            </a:r>
          </a:p>
        </p:txBody>
      </p:sp>
    </p:spTree>
    <p:extLst>
      <p:ext uri="{BB962C8B-B14F-4D97-AF65-F5344CB8AC3E}">
        <p14:creationId xmlns:p14="http://schemas.microsoft.com/office/powerpoint/2010/main" val="397129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6"/>
          <p:cNvSpPr txBox="1">
            <a:spLocks noGrp="1"/>
          </p:cNvSpPr>
          <p:nvPr>
            <p:ph type="body" idx="1"/>
          </p:nvPr>
        </p:nvSpPr>
        <p:spPr>
          <a:xfrm>
            <a:off x="1128485" y="1563085"/>
            <a:ext cx="6945327" cy="33814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n-US" sz="1600" dirty="0"/>
              <a:t>“</a:t>
            </a:r>
            <a:r>
              <a:rPr lang="en-US" sz="1600" i="1" dirty="0"/>
              <a:t>Recommender systems are one of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i="1" dirty="0"/>
              <a:t>those applications that can filter information in a personalized manner</a:t>
            </a:r>
            <a:r>
              <a:rPr lang="en-US" sz="1600" dirty="0"/>
              <a:t>” 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dirty="0"/>
              <a:t>(Schafer et al. 2001)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600" dirty="0"/>
              <a:t>“</a:t>
            </a:r>
            <a:r>
              <a:rPr lang="en-US" sz="1600" i="1" dirty="0"/>
              <a:t>Recommender systems produce suggestions and recommendations to assist their users in many decision-making processes</a:t>
            </a:r>
            <a:r>
              <a:rPr lang="en-US" sz="1600" dirty="0"/>
              <a:t>”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300" dirty="0"/>
              <a:t>(</a:t>
            </a:r>
            <a:r>
              <a:rPr lang="en-US" sz="1300" dirty="0" err="1"/>
              <a:t>Batmaz</a:t>
            </a:r>
            <a:r>
              <a:rPr lang="en-US" sz="1300" dirty="0"/>
              <a:t> et al. 2018)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600" dirty="0"/>
              <a:t>“</a:t>
            </a:r>
            <a:r>
              <a:rPr lang="en-US" sz="1600" i="1" dirty="0"/>
              <a:t>Recommender Systems (RSs) are software tools and techniques providing suggestions for items to be of use to a user.</a:t>
            </a:r>
            <a:r>
              <a:rPr lang="en-US" sz="1600" dirty="0"/>
              <a:t>”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300" dirty="0"/>
              <a:t>(Ricci et al. 2011)</a:t>
            </a:r>
          </a:p>
          <a:p>
            <a:pPr marL="342900" indent="-342900">
              <a:spcAft>
                <a:spcPts val="800"/>
              </a:spcAft>
            </a:pPr>
            <a:endParaRPr lang="en-US" sz="1800" dirty="0"/>
          </a:p>
          <a:p>
            <a:pPr marL="342900" indent="-342900">
              <a:spcAft>
                <a:spcPts val="800"/>
              </a:spcAft>
            </a:pPr>
            <a:endParaRPr lang="it-IT" sz="1800" dirty="0"/>
          </a:p>
        </p:txBody>
      </p:sp>
      <p:sp>
        <p:nvSpPr>
          <p:cNvPr id="734" name="Google Shape;734;p1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662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BEB4413-2EAE-447A-95A0-076F2C0A0F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</a:t>
            </a:fld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59EFF37B-0CDF-4989-95A0-2D9A8C2218DA}"/>
              </a:ext>
            </a:extLst>
          </p:cNvPr>
          <p:cNvSpPr/>
          <p:nvPr/>
        </p:nvSpPr>
        <p:spPr>
          <a:xfrm>
            <a:off x="3371850" y="334872"/>
            <a:ext cx="5043488" cy="4286251"/>
          </a:xfrm>
          <a:prstGeom prst="ellipse">
            <a:avLst/>
          </a:prstGeom>
          <a:noFill/>
          <a:ln w="57150">
            <a:solidFill>
              <a:srgbClr val="6DDD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F174F09-9D6D-49AA-B794-790B3D525614}"/>
              </a:ext>
            </a:extLst>
          </p:cNvPr>
          <p:cNvSpPr/>
          <p:nvPr/>
        </p:nvSpPr>
        <p:spPr>
          <a:xfrm>
            <a:off x="728662" y="334874"/>
            <a:ext cx="5043488" cy="4286251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1AC7658-7DEA-4207-94F6-110454C6E45A}"/>
              </a:ext>
            </a:extLst>
          </p:cNvPr>
          <p:cNvSpPr txBox="1"/>
          <p:nvPr/>
        </p:nvSpPr>
        <p:spPr>
          <a:xfrm>
            <a:off x="940591" y="1970167"/>
            <a:ext cx="2443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 err="1">
                <a:solidFill>
                  <a:schemeClr val="tx1"/>
                </a:solidFill>
                <a:latin typeface="Catamaran Thin" panose="020B0604020202020204" charset="0"/>
                <a:cs typeface="Catamaran Thin" panose="020B0604020202020204" charset="0"/>
              </a:rPr>
              <a:t>Affective</a:t>
            </a:r>
            <a:endParaRPr lang="it-IT" sz="3000" b="1" dirty="0">
              <a:solidFill>
                <a:schemeClr val="tx1"/>
              </a:solidFill>
              <a:latin typeface="Catamaran Thin" panose="020B0604020202020204" charset="0"/>
              <a:cs typeface="Catamaran Thin" panose="020B0604020202020204" charset="0"/>
            </a:endParaRPr>
          </a:p>
          <a:p>
            <a:r>
              <a:rPr lang="it-IT" sz="3000" b="1" dirty="0">
                <a:solidFill>
                  <a:schemeClr val="tx1"/>
                </a:solidFill>
                <a:latin typeface="Catamaran Thin" panose="020B0604020202020204" charset="0"/>
                <a:cs typeface="Catamaran Thin" panose="020B0604020202020204" charset="0"/>
              </a:rPr>
              <a:t>Computing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A9A166-D27B-4AF3-B1BA-FB6647822E83}"/>
              </a:ext>
            </a:extLst>
          </p:cNvPr>
          <p:cNvSpPr txBox="1"/>
          <p:nvPr/>
        </p:nvSpPr>
        <p:spPr>
          <a:xfrm>
            <a:off x="5610353" y="1970167"/>
            <a:ext cx="2674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000" b="1" dirty="0" err="1">
                <a:solidFill>
                  <a:schemeClr val="tx1"/>
                </a:solidFill>
                <a:latin typeface="Catamaran Thin" panose="020B0604020202020204" charset="0"/>
                <a:cs typeface="Catamaran Thin" panose="020B0604020202020204" charset="0"/>
              </a:rPr>
              <a:t>Recommender</a:t>
            </a:r>
            <a:endParaRPr lang="it-IT" sz="3000" b="1" dirty="0">
              <a:solidFill>
                <a:schemeClr val="tx1"/>
              </a:solidFill>
              <a:latin typeface="Catamaran Thin" panose="020B0604020202020204" charset="0"/>
              <a:cs typeface="Catamaran Thin" panose="020B0604020202020204" charset="0"/>
            </a:endParaRPr>
          </a:p>
          <a:p>
            <a:pPr algn="r"/>
            <a:r>
              <a:rPr lang="it-IT" sz="3000" b="1" dirty="0">
                <a:solidFill>
                  <a:schemeClr val="tx1"/>
                </a:solidFill>
                <a:latin typeface="Catamaran Thin" panose="020B0604020202020204" charset="0"/>
                <a:cs typeface="Catamaran Thin" panose="020B0604020202020204" charset="0"/>
              </a:rPr>
              <a:t>System</a:t>
            </a:r>
          </a:p>
        </p:txBody>
      </p:sp>
      <p:pic>
        <p:nvPicPr>
          <p:cNvPr id="15" name="Immagine 1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FCA13175-DBCE-41A5-AFD5-519BF4DD7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95" t="13653" r="15118" b="9544"/>
          <a:stretch/>
        </p:blipFill>
        <p:spPr>
          <a:xfrm>
            <a:off x="3855241" y="1279928"/>
            <a:ext cx="1433517" cy="11157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932BD3-284B-C437-0D2F-3D8ED607D91A}"/>
              </a:ext>
            </a:extLst>
          </p:cNvPr>
          <p:cNvSpPr txBox="1"/>
          <p:nvPr/>
        </p:nvSpPr>
        <p:spPr>
          <a:xfrm>
            <a:off x="3940570" y="2972355"/>
            <a:ext cx="126285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 b="1" dirty="0">
                <a:solidFill>
                  <a:srgbClr val="006666"/>
                </a:solidFill>
              </a:rPr>
              <a:t>M</a:t>
            </a:r>
            <a:r>
              <a:rPr lang="it-IT" sz="1200" dirty="0">
                <a:solidFill>
                  <a:srgbClr val="006666"/>
                </a:solidFill>
              </a:rPr>
              <a:t>usic</a:t>
            </a:r>
          </a:p>
          <a:p>
            <a:pPr algn="ctr"/>
            <a:r>
              <a:rPr lang="it-IT" sz="1300" b="1" dirty="0" err="1">
                <a:solidFill>
                  <a:srgbClr val="006666"/>
                </a:solidFill>
              </a:rPr>
              <a:t>E</a:t>
            </a:r>
            <a:r>
              <a:rPr lang="it-IT" sz="1200" dirty="0" err="1">
                <a:solidFill>
                  <a:srgbClr val="006666"/>
                </a:solidFill>
              </a:rPr>
              <a:t>motion</a:t>
            </a:r>
            <a:endParaRPr lang="it-IT" sz="1200" dirty="0">
              <a:solidFill>
                <a:srgbClr val="006666"/>
              </a:solidFill>
            </a:endParaRPr>
          </a:p>
          <a:p>
            <a:pPr algn="ctr"/>
            <a:r>
              <a:rPr lang="it-IT" sz="1300" b="1" dirty="0" err="1">
                <a:solidFill>
                  <a:srgbClr val="006666"/>
                </a:solidFill>
              </a:rPr>
              <a:t>R</a:t>
            </a:r>
            <a:r>
              <a:rPr lang="it-IT" sz="1200" dirty="0" err="1">
                <a:solidFill>
                  <a:srgbClr val="006666"/>
                </a:solidFill>
              </a:rPr>
              <a:t>ecognition</a:t>
            </a:r>
            <a:endParaRPr lang="it-IT" sz="1200" dirty="0">
              <a:solidFill>
                <a:srgbClr val="00666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C631D36-C893-2705-A123-0E5539F09F73}"/>
              </a:ext>
            </a:extLst>
          </p:cNvPr>
          <p:cNvSpPr txBox="1"/>
          <p:nvPr/>
        </p:nvSpPr>
        <p:spPr>
          <a:xfrm>
            <a:off x="3940571" y="2307147"/>
            <a:ext cx="126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006666"/>
                </a:solidFill>
              </a:rPr>
              <a:t>MER</a:t>
            </a:r>
          </a:p>
        </p:txBody>
      </p:sp>
    </p:spTree>
    <p:extLst>
      <p:ext uri="{BB962C8B-B14F-4D97-AF65-F5344CB8AC3E}">
        <p14:creationId xmlns:p14="http://schemas.microsoft.com/office/powerpoint/2010/main" val="415643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7490633D-0472-4BE1-9F5B-F6A28BD352B3}"/>
              </a:ext>
            </a:extLst>
          </p:cNvPr>
          <p:cNvSpPr txBox="1"/>
          <p:nvPr/>
        </p:nvSpPr>
        <p:spPr>
          <a:xfrm>
            <a:off x="2116666" y="86593"/>
            <a:ext cx="49106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00" b="1" dirty="0">
                <a:solidFill>
                  <a:schemeClr val="tx1"/>
                </a:solidFill>
              </a:rPr>
              <a:t>Rappresentare le emozioni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5C2BAE1-98FB-48BC-9448-AD592CB46A55}"/>
              </a:ext>
            </a:extLst>
          </p:cNvPr>
          <p:cNvSpPr txBox="1"/>
          <p:nvPr/>
        </p:nvSpPr>
        <p:spPr>
          <a:xfrm>
            <a:off x="600867" y="4522227"/>
            <a:ext cx="2863889" cy="323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tx1"/>
                </a:solidFill>
              </a:rPr>
              <a:t>Modelli discreti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B37ADEA-647B-4670-A809-228247F3C62E}"/>
              </a:ext>
            </a:extLst>
          </p:cNvPr>
          <p:cNvSpPr txBox="1"/>
          <p:nvPr/>
        </p:nvSpPr>
        <p:spPr>
          <a:xfrm>
            <a:off x="5407843" y="4522227"/>
            <a:ext cx="2863889" cy="323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tx1"/>
                </a:solidFill>
              </a:rPr>
              <a:t>Modelli continui</a:t>
            </a:r>
          </a:p>
        </p:txBody>
      </p:sp>
      <p:pic>
        <p:nvPicPr>
          <p:cNvPr id="5" name="Immagine 4" descr="Immagine che contiene bigliettodavisita, testo, accessorio, ombrello&#10;&#10;Descrizione generata automaticamente">
            <a:extLst>
              <a:ext uri="{FF2B5EF4-FFF2-40B4-BE49-F238E27FC236}">
                <a16:creationId xmlns:a16="http://schemas.microsoft.com/office/drawing/2014/main" id="{2FF3329F-D37E-4725-946A-16442B821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59" y="724222"/>
            <a:ext cx="3496706" cy="3496706"/>
          </a:xfrm>
          <a:prstGeom prst="rect">
            <a:avLst/>
          </a:prstGeom>
          <a:ln w="28575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EE40215-F660-4F44-A563-781F16BBDE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62885" y="724222"/>
            <a:ext cx="4153806" cy="3496706"/>
          </a:xfrm>
          <a:prstGeom prst="rect">
            <a:avLst/>
          </a:prstGeom>
          <a:ln w="28575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426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775855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43FF98"/>
                </a:solidFill>
              </a:rPr>
              <a:t>2.</a:t>
            </a:r>
            <a:endParaRPr dirty="0">
              <a:solidFill>
                <a:srgbClr val="43FF9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Stato dell’Arte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76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39" name="Google Shape;739;p17"/>
          <p:cNvSpPr txBox="1">
            <a:spLocks noGrp="1"/>
          </p:cNvSpPr>
          <p:nvPr>
            <p:ph type="title" idx="4294967295"/>
          </p:nvPr>
        </p:nvSpPr>
        <p:spPr>
          <a:xfrm>
            <a:off x="666751" y="83156"/>
            <a:ext cx="7943850" cy="39528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Tendenze dei sistemi di raccomandazione in ambito musicale</a:t>
            </a:r>
            <a:endParaRPr dirty="0"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3FD54C-F70C-4BB0-ACE8-CD524A14E634}"/>
              </a:ext>
            </a:extLst>
          </p:cNvPr>
          <p:cNvSpPr txBox="1"/>
          <p:nvPr/>
        </p:nvSpPr>
        <p:spPr>
          <a:xfrm>
            <a:off x="6007965" y="4329620"/>
            <a:ext cx="286388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baseline="0" dirty="0" err="1">
                <a:solidFill>
                  <a:schemeClr val="tx1"/>
                </a:solidFill>
                <a:latin typeface="+mn-lt"/>
              </a:rPr>
              <a:t>Batmaz</a:t>
            </a:r>
            <a:r>
              <a:rPr lang="en-US" sz="800" b="0" i="0" u="none" strike="noStrike" baseline="0" dirty="0">
                <a:solidFill>
                  <a:schemeClr val="tx1"/>
                </a:solidFill>
                <a:latin typeface="+mn-lt"/>
              </a:rPr>
              <a:t>, Z., </a:t>
            </a:r>
            <a:r>
              <a:rPr lang="en-US" sz="800" b="0" i="0" u="none" strike="noStrike" baseline="0" dirty="0" err="1">
                <a:solidFill>
                  <a:schemeClr val="tx1"/>
                </a:solidFill>
                <a:latin typeface="+mn-lt"/>
              </a:rPr>
              <a:t>Yurekli</a:t>
            </a:r>
            <a:r>
              <a:rPr lang="en-US" sz="800" b="0" i="0" u="none" strike="noStrike" baseline="0" dirty="0">
                <a:solidFill>
                  <a:schemeClr val="tx1"/>
                </a:solidFill>
                <a:latin typeface="+mn-lt"/>
              </a:rPr>
              <a:t>, A., Bilge, A., &amp; </a:t>
            </a:r>
            <a:r>
              <a:rPr lang="en-US" sz="800" b="0" i="0" u="none" strike="noStrike" baseline="0" dirty="0" err="1">
                <a:solidFill>
                  <a:schemeClr val="tx1"/>
                </a:solidFill>
                <a:latin typeface="+mn-lt"/>
              </a:rPr>
              <a:t>Kaleli</a:t>
            </a:r>
            <a:r>
              <a:rPr lang="en-US" sz="800" b="0" i="0" u="none" strike="noStrike" baseline="0" dirty="0">
                <a:solidFill>
                  <a:schemeClr val="tx1"/>
                </a:solidFill>
                <a:latin typeface="+mn-lt"/>
              </a:rPr>
              <a:t>, C. (2019). A review on deep learning for recommender systems: challenges and remedies. Artificial Intelligence Review, 52(1), 1-37.</a:t>
            </a:r>
            <a:endParaRPr lang="it-IT" sz="800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9" name="Grafico 8">
            <a:extLst>
              <a:ext uri="{FF2B5EF4-FFF2-40B4-BE49-F238E27FC236}">
                <a16:creationId xmlns:a16="http://schemas.microsoft.com/office/drawing/2014/main" id="{DB6588D5-EB7C-4B95-8772-3122BE3F2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301996"/>
              </p:ext>
            </p:extLst>
          </p:nvPr>
        </p:nvGraphicFramePr>
        <p:xfrm>
          <a:off x="114984" y="675703"/>
          <a:ext cx="8756870" cy="3574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10435712"/>
      </p:ext>
    </p:extLst>
  </p:cSld>
  <p:clrMapOvr>
    <a:masterClrMapping/>
  </p:clrMapOvr>
</p:sld>
</file>

<file path=ppt/theme/theme1.xml><?xml version="1.0" encoding="utf-8"?>
<a:theme xmlns:a="http://schemas.openxmlformats.org/drawingml/2006/main" name="Hubert template">
  <a:themeElements>
    <a:clrScheme name="Custom 347">
      <a:dk1>
        <a:srgbClr val="FFFFFF"/>
      </a:dk1>
      <a:lt1>
        <a:srgbClr val="04152C"/>
      </a:lt1>
      <a:dk2>
        <a:srgbClr val="CAD3E2"/>
      </a:dk2>
      <a:lt2>
        <a:srgbClr val="4C5E81"/>
      </a:lt2>
      <a:accent1>
        <a:srgbClr val="8097FF"/>
      </a:accent1>
      <a:accent2>
        <a:srgbClr val="3BE5CC"/>
      </a:accent2>
      <a:accent3>
        <a:srgbClr val="FFC229"/>
      </a:accent3>
      <a:accent4>
        <a:srgbClr val="FF826C"/>
      </a:accent4>
      <a:accent5>
        <a:srgbClr val="A54FA5"/>
      </a:accent5>
      <a:accent6>
        <a:srgbClr val="F00286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661</Words>
  <Application>Microsoft Office PowerPoint</Application>
  <PresentationFormat>Presentazione su schermo (16:9)</PresentationFormat>
  <Paragraphs>233</Paragraphs>
  <Slides>25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0" baseType="lpstr">
      <vt:lpstr>Catamaran</vt:lpstr>
      <vt:lpstr>Arial</vt:lpstr>
      <vt:lpstr>Catamaran Thin</vt:lpstr>
      <vt:lpstr>Calibri</vt:lpstr>
      <vt:lpstr>Hubert template</vt:lpstr>
      <vt:lpstr>Presentazione standard di PowerPoint</vt:lpstr>
      <vt:lpstr>ROADMAP</vt:lpstr>
      <vt:lpstr>1. Introduzione</vt:lpstr>
      <vt:lpstr>Un panorama dell’ascolto di musica nel mondo</vt:lpstr>
      <vt:lpstr>Presentazione standard di PowerPoint</vt:lpstr>
      <vt:lpstr>Presentazione standard di PowerPoint</vt:lpstr>
      <vt:lpstr>Presentazione standard di PowerPoint</vt:lpstr>
      <vt:lpstr>2. Stato dell’Arte</vt:lpstr>
      <vt:lpstr>Tendenze dei sistemi di raccomandazione in ambito musicale</vt:lpstr>
      <vt:lpstr>Presentazione standard di PowerPoint</vt:lpstr>
      <vt:lpstr>Difficoltà legate ai sistemi di raccomandazione</vt:lpstr>
      <vt:lpstr>3. Descrizione dei Modelli MER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4. User-Tuning</vt:lpstr>
      <vt:lpstr>Presentazione standard di PowerPoint</vt:lpstr>
      <vt:lpstr>Presentazione standard di PowerPoint</vt:lpstr>
      <vt:lpstr>Presentazione standard di PowerPoint</vt:lpstr>
      <vt:lpstr>5. Generazione di Playlist Personalizzata</vt:lpstr>
      <vt:lpstr>6. Conclusioni &amp; Sviluppi Futuri</vt:lpstr>
      <vt:lpstr>Sviluppi Futuri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mattia marchi</cp:lastModifiedBy>
  <cp:revision>50</cp:revision>
  <dcterms:modified xsi:type="dcterms:W3CDTF">2022-10-14T14:33:06Z</dcterms:modified>
</cp:coreProperties>
</file>